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Garet" panose="020B0604020202020204" charset="0"/>
      <p:regular r:id="rId21"/>
    </p:embeddedFont>
    <p:embeddedFont>
      <p:font typeface="Garet Bold" panose="020B0604020202020204" charset="0"/>
      <p:regular r:id="rId22"/>
    </p:embeddedFont>
    <p:embeddedFont>
      <p:font typeface="Garet Ultra-Bold" panose="020B0604020202020204" charset="0"/>
      <p:regular r:id="rId23"/>
    </p:embeddedFont>
    <p:embeddedFont>
      <p:font typeface="Inter Bold" panose="020B0604020202020204" charset="0"/>
      <p:regular r:id="rId24"/>
    </p:embeddedFont>
    <p:embeddedFont>
      <p:font typeface="Open Sans" panose="020B0606030504020204" pitchFamily="34" charset="0"/>
      <p:regular r:id="rId25"/>
    </p:embeddedFont>
    <p:embeddedFont>
      <p:font typeface="Open Sans Bold" panose="020B0806030504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196"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16049" y="3660811"/>
            <a:ext cx="1652841" cy="1652841"/>
            <a:chOff x="0" y="0"/>
            <a:chExt cx="812800" cy="812800"/>
          </a:xfrm>
        </p:grpSpPr>
        <p:sp>
          <p:nvSpPr>
            <p:cNvPr id="3" name="Freeform 3"/>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30486C">
                <a:alpha val="29804"/>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1842469" y="0"/>
            <a:ext cx="5416831" cy="12022429"/>
            <a:chOff x="0" y="0"/>
            <a:chExt cx="2858770" cy="6344920"/>
          </a:xfrm>
        </p:grpSpPr>
        <p:sp>
          <p:nvSpPr>
            <p:cNvPr id="6" name="Freeform 6"/>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3405" r="-119513"/>
              </a:stretch>
            </a:blipFill>
          </p:spPr>
        </p:sp>
      </p:grpSp>
      <p:grpSp>
        <p:nvGrpSpPr>
          <p:cNvPr id="7" name="Group 7"/>
          <p:cNvGrpSpPr/>
          <p:nvPr/>
        </p:nvGrpSpPr>
        <p:grpSpPr>
          <a:xfrm>
            <a:off x="17259300" y="7109187"/>
            <a:ext cx="1028700" cy="3177813"/>
            <a:chOff x="0" y="0"/>
            <a:chExt cx="812800" cy="2510865"/>
          </a:xfrm>
        </p:grpSpPr>
        <p:sp>
          <p:nvSpPr>
            <p:cNvPr id="8" name="Freeform 8"/>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30486C"/>
            </a:solidFill>
          </p:spPr>
        </p:sp>
        <p:sp>
          <p:nvSpPr>
            <p:cNvPr id="9" name="TextBox 9"/>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0486C"/>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7109187"/>
            <a:ext cx="11842469" cy="3177813"/>
            <a:chOff x="0" y="0"/>
            <a:chExt cx="9357013" cy="2510865"/>
          </a:xfrm>
        </p:grpSpPr>
        <p:sp>
          <p:nvSpPr>
            <p:cNvPr id="14" name="Freeform 14"/>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EAEAEB"/>
            </a:solidFill>
          </p:spPr>
        </p:sp>
        <p:sp>
          <p:nvSpPr>
            <p:cNvPr id="15" name="TextBox 15"/>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09914" y="-190500"/>
            <a:ext cx="1694792" cy="10744200"/>
            <a:chOff x="0" y="0"/>
            <a:chExt cx="446365" cy="2709333"/>
          </a:xfrm>
        </p:grpSpPr>
        <p:sp>
          <p:nvSpPr>
            <p:cNvPr id="17" name="Freeform 17"/>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30486C"/>
            </a:solidFill>
          </p:spPr>
        </p:sp>
        <p:sp>
          <p:nvSpPr>
            <p:cNvPr id="18" name="TextBox 18"/>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613183" y="6286499"/>
            <a:ext cx="4711417" cy="751375"/>
            <a:chOff x="0" y="-2952"/>
            <a:chExt cx="1582575" cy="197893"/>
          </a:xfrm>
        </p:grpSpPr>
        <p:sp>
          <p:nvSpPr>
            <p:cNvPr id="20" name="Freeform 20"/>
            <p:cNvSpPr/>
            <p:nvPr/>
          </p:nvSpPr>
          <p:spPr>
            <a:xfrm>
              <a:off x="0" y="0"/>
              <a:ext cx="1582575" cy="194941"/>
            </a:xfrm>
            <a:custGeom>
              <a:avLst/>
              <a:gdLst/>
              <a:ahLst/>
              <a:cxnLst/>
              <a:rect l="l" t="t" r="r" b="b"/>
              <a:pathLst>
                <a:path w="1582575" h="194941">
                  <a:moveTo>
                    <a:pt x="65710" y="0"/>
                  </a:moveTo>
                  <a:lnTo>
                    <a:pt x="1516866" y="0"/>
                  </a:lnTo>
                  <a:cubicBezTo>
                    <a:pt x="1553156" y="0"/>
                    <a:pt x="1582575" y="29419"/>
                    <a:pt x="1582575" y="65710"/>
                  </a:cubicBezTo>
                  <a:lnTo>
                    <a:pt x="1582575" y="129232"/>
                  </a:lnTo>
                  <a:cubicBezTo>
                    <a:pt x="1582575" y="146659"/>
                    <a:pt x="1575652" y="163372"/>
                    <a:pt x="1563329" y="175695"/>
                  </a:cubicBezTo>
                  <a:cubicBezTo>
                    <a:pt x="1551006" y="188018"/>
                    <a:pt x="1534293" y="194941"/>
                    <a:pt x="1516866" y="194941"/>
                  </a:cubicBezTo>
                  <a:lnTo>
                    <a:pt x="65710" y="194941"/>
                  </a:lnTo>
                  <a:cubicBezTo>
                    <a:pt x="48282" y="194941"/>
                    <a:pt x="31569" y="188018"/>
                    <a:pt x="19246" y="175695"/>
                  </a:cubicBezTo>
                  <a:cubicBezTo>
                    <a:pt x="6923" y="163372"/>
                    <a:pt x="0" y="146659"/>
                    <a:pt x="0" y="129232"/>
                  </a:cubicBezTo>
                  <a:lnTo>
                    <a:pt x="0" y="65710"/>
                  </a:lnTo>
                  <a:cubicBezTo>
                    <a:pt x="0" y="48282"/>
                    <a:pt x="6923" y="31569"/>
                    <a:pt x="19246" y="19246"/>
                  </a:cubicBezTo>
                  <a:cubicBezTo>
                    <a:pt x="31569" y="6923"/>
                    <a:pt x="48282" y="0"/>
                    <a:pt x="65710" y="0"/>
                  </a:cubicBezTo>
                  <a:close/>
                </a:path>
              </a:pathLst>
            </a:custGeom>
            <a:solidFill>
              <a:srgbClr val="30486C"/>
            </a:solidFill>
          </p:spPr>
        </p:sp>
        <p:sp>
          <p:nvSpPr>
            <p:cNvPr id="21" name="TextBox 21"/>
            <p:cNvSpPr txBox="1"/>
            <p:nvPr/>
          </p:nvSpPr>
          <p:spPr>
            <a:xfrm>
              <a:off x="0" y="-2952"/>
              <a:ext cx="1582575" cy="197893"/>
            </a:xfrm>
            <a:prstGeom prst="rect">
              <a:avLst/>
            </a:prstGeom>
          </p:spPr>
          <p:txBody>
            <a:bodyPr lIns="50800" tIns="50800" rIns="50800" bIns="50800" rtlCol="0" anchor="ctr"/>
            <a:lstStyle/>
            <a:p>
              <a:pPr algn="ctr">
                <a:lnSpc>
                  <a:spcPts val="4480"/>
                </a:lnSpc>
              </a:pPr>
              <a:r>
                <a:rPr lang="en-US" sz="3200" dirty="0">
                  <a:solidFill>
                    <a:srgbClr val="EAEAEB"/>
                  </a:solidFill>
                  <a:latin typeface="Garet"/>
                  <a:ea typeface="Garet"/>
                  <a:cs typeface="Garet"/>
                  <a:sym typeface="Garet"/>
                </a:rPr>
                <a:t>ASNIDAR</a:t>
              </a:r>
            </a:p>
          </p:txBody>
        </p:sp>
      </p:grpSp>
      <p:grpSp>
        <p:nvGrpSpPr>
          <p:cNvPr id="22" name="Group 22"/>
          <p:cNvGrpSpPr/>
          <p:nvPr/>
        </p:nvGrpSpPr>
        <p:grpSpPr>
          <a:xfrm>
            <a:off x="8484493" y="9014056"/>
            <a:ext cx="2545888" cy="254588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0486C">
                  <a:alpha val="9804"/>
                </a:srgbClr>
              </a:solid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653503" y="739229"/>
            <a:ext cx="3191396" cy="396262"/>
          </a:xfrm>
          <a:prstGeom prst="rect">
            <a:avLst/>
          </a:prstGeom>
        </p:spPr>
        <p:txBody>
          <a:bodyPr lIns="0" tIns="0" rIns="0" bIns="0" rtlCol="0" anchor="t">
            <a:spAutoFit/>
          </a:bodyPr>
          <a:lstStyle/>
          <a:p>
            <a:pPr algn="l">
              <a:lnSpc>
                <a:spcPts val="3220"/>
              </a:lnSpc>
            </a:pPr>
            <a:r>
              <a:rPr lang="en-US" sz="2300" dirty="0">
                <a:solidFill>
                  <a:srgbClr val="000000"/>
                </a:solidFill>
                <a:latin typeface="Garet Bold"/>
                <a:ea typeface="Garet Bold"/>
                <a:cs typeface="Garet Bold"/>
                <a:sym typeface="Garet Bold"/>
              </a:rPr>
              <a:t>31/08/2024</a:t>
            </a:r>
          </a:p>
        </p:txBody>
      </p:sp>
      <p:sp>
        <p:nvSpPr>
          <p:cNvPr id="26" name="TextBox 26"/>
          <p:cNvSpPr txBox="1"/>
          <p:nvPr/>
        </p:nvSpPr>
        <p:spPr>
          <a:xfrm>
            <a:off x="1653503" y="3420096"/>
            <a:ext cx="8795646" cy="2492374"/>
          </a:xfrm>
          <a:prstGeom prst="rect">
            <a:avLst/>
          </a:prstGeom>
        </p:spPr>
        <p:txBody>
          <a:bodyPr lIns="0" tIns="0" rIns="0" bIns="0" rtlCol="0" anchor="t">
            <a:spAutoFit/>
          </a:bodyPr>
          <a:lstStyle/>
          <a:p>
            <a:pPr algn="l">
              <a:lnSpc>
                <a:spcPts val="9774"/>
              </a:lnSpc>
            </a:pPr>
            <a:r>
              <a:rPr lang="en-US" sz="8499" dirty="0">
                <a:solidFill>
                  <a:srgbClr val="30486C"/>
                </a:solidFill>
                <a:latin typeface="Garet Bold"/>
                <a:ea typeface="Garet Bold"/>
                <a:cs typeface="Garet Bold"/>
                <a:sym typeface="Garet Bold"/>
              </a:rPr>
              <a:t>ANALISIS DATA  TITANIC</a:t>
            </a:r>
          </a:p>
        </p:txBody>
      </p:sp>
      <p:grpSp>
        <p:nvGrpSpPr>
          <p:cNvPr id="27" name="Group 27"/>
          <p:cNvGrpSpPr/>
          <p:nvPr/>
        </p:nvGrpSpPr>
        <p:grpSpPr>
          <a:xfrm>
            <a:off x="3859182" y="8030281"/>
            <a:ext cx="985717" cy="985717"/>
            <a:chOff x="0" y="0"/>
            <a:chExt cx="812800" cy="812800"/>
          </a:xfrm>
        </p:grpSpPr>
        <p:sp>
          <p:nvSpPr>
            <p:cNvPr id="28" name="Freeform 28"/>
            <p:cNvSpPr/>
            <p:nvPr/>
          </p:nvSpPr>
          <p:spPr>
            <a:xfrm>
              <a:off x="0" y="0"/>
              <a:ext cx="812800" cy="812800"/>
            </a:xfrm>
            <a:custGeom>
              <a:avLst/>
              <a:gdLst/>
              <a:ahLst/>
              <a:cxnLst/>
              <a:rect l="l" t="t" r="r" b="b"/>
              <a:pathLst>
                <a:path w="812800" h="812800">
                  <a:moveTo>
                    <a:pt x="400559" y="0"/>
                  </a:moveTo>
                  <a:lnTo>
                    <a:pt x="412241" y="0"/>
                  </a:lnTo>
                  <a:cubicBezTo>
                    <a:pt x="518476" y="0"/>
                    <a:pt x="620360" y="42202"/>
                    <a:pt x="695479" y="117321"/>
                  </a:cubicBezTo>
                  <a:cubicBezTo>
                    <a:pt x="770598" y="192440"/>
                    <a:pt x="812800" y="294324"/>
                    <a:pt x="812800" y="400559"/>
                  </a:cubicBezTo>
                  <a:lnTo>
                    <a:pt x="812800" y="412241"/>
                  </a:lnTo>
                  <a:cubicBezTo>
                    <a:pt x="812800" y="518476"/>
                    <a:pt x="770598" y="620360"/>
                    <a:pt x="695479" y="695479"/>
                  </a:cubicBezTo>
                  <a:cubicBezTo>
                    <a:pt x="620360" y="770598"/>
                    <a:pt x="518476" y="812800"/>
                    <a:pt x="412241" y="812800"/>
                  </a:cubicBezTo>
                  <a:lnTo>
                    <a:pt x="400559" y="812800"/>
                  </a:lnTo>
                  <a:cubicBezTo>
                    <a:pt x="294324" y="812800"/>
                    <a:pt x="192440" y="770598"/>
                    <a:pt x="117321" y="695479"/>
                  </a:cubicBezTo>
                  <a:cubicBezTo>
                    <a:pt x="42202" y="620360"/>
                    <a:pt x="0" y="518476"/>
                    <a:pt x="0" y="412241"/>
                  </a:cubicBezTo>
                  <a:lnTo>
                    <a:pt x="0" y="400559"/>
                  </a:lnTo>
                  <a:cubicBezTo>
                    <a:pt x="0" y="294324"/>
                    <a:pt x="42202" y="192440"/>
                    <a:pt x="117321" y="117321"/>
                  </a:cubicBezTo>
                  <a:cubicBezTo>
                    <a:pt x="192440" y="42202"/>
                    <a:pt x="294324" y="0"/>
                    <a:pt x="400559" y="0"/>
                  </a:cubicBezTo>
                  <a:close/>
                </a:path>
              </a:pathLst>
            </a:custGeom>
            <a:solidFill>
              <a:srgbClr val="30486C">
                <a:alpha val="29804"/>
              </a:srgbClr>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3741632" y="7903640"/>
            <a:ext cx="460239" cy="4602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30486C">
                  <a:alpha val="40000"/>
                </a:srgbClr>
              </a:solidFill>
              <a:prstDash val="solid"/>
              <a:miter/>
            </a:ln>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5416399" y="-1156579"/>
            <a:ext cx="3341857" cy="334185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0486C">
                  <a:alpha val="9804"/>
                </a:srgbClr>
              </a:solidFill>
              <a:prstDash val="solid"/>
              <a:miter/>
            </a:ln>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0486C"/>
            </a:solidFill>
          </p:spPr>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94335" y="2435048"/>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30486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85369" y="8594036"/>
            <a:ext cx="3987330" cy="39873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AEB"/>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310449" y="1889309"/>
            <a:ext cx="6373624" cy="5078807"/>
          </a:xfrm>
          <a:custGeom>
            <a:avLst/>
            <a:gdLst/>
            <a:ahLst/>
            <a:cxnLst/>
            <a:rect l="l" t="t" r="r" b="b"/>
            <a:pathLst>
              <a:path w="6373624" h="5078807">
                <a:moveTo>
                  <a:pt x="0" y="0"/>
                </a:moveTo>
                <a:lnTo>
                  <a:pt x="6373624" y="0"/>
                </a:lnTo>
                <a:lnTo>
                  <a:pt x="6373624" y="5078808"/>
                </a:lnTo>
                <a:lnTo>
                  <a:pt x="0" y="5078808"/>
                </a:lnTo>
                <a:lnTo>
                  <a:pt x="0" y="0"/>
                </a:lnTo>
                <a:close/>
              </a:path>
            </a:pathLst>
          </a:custGeom>
          <a:blipFill>
            <a:blip r:embed="rId2"/>
            <a:stretch>
              <a:fillRect/>
            </a:stretch>
          </a:blipFill>
          <a:ln w="38100" cap="sq">
            <a:solidFill>
              <a:srgbClr val="000000"/>
            </a:solidFill>
            <a:prstDash val="solid"/>
            <a:miter/>
          </a:ln>
        </p:spPr>
      </p:sp>
      <p:sp>
        <p:nvSpPr>
          <p:cNvPr id="12" name="Freeform 12"/>
          <p:cNvSpPr/>
          <p:nvPr/>
        </p:nvSpPr>
        <p:spPr>
          <a:xfrm>
            <a:off x="9815774" y="1904688"/>
            <a:ext cx="6324641" cy="5075329"/>
          </a:xfrm>
          <a:custGeom>
            <a:avLst/>
            <a:gdLst/>
            <a:ahLst/>
            <a:cxnLst/>
            <a:rect l="l" t="t" r="r" b="b"/>
            <a:pathLst>
              <a:path w="6324641" h="5075329">
                <a:moveTo>
                  <a:pt x="0" y="0"/>
                </a:moveTo>
                <a:lnTo>
                  <a:pt x="6324641" y="0"/>
                </a:lnTo>
                <a:lnTo>
                  <a:pt x="6324641" y="5075329"/>
                </a:lnTo>
                <a:lnTo>
                  <a:pt x="0" y="5075329"/>
                </a:lnTo>
                <a:lnTo>
                  <a:pt x="0" y="0"/>
                </a:lnTo>
                <a:close/>
              </a:path>
            </a:pathLst>
          </a:custGeom>
          <a:blipFill>
            <a:blip r:embed="rId3"/>
            <a:stretch>
              <a:fillRect/>
            </a:stretch>
          </a:blipFill>
          <a:ln w="38100" cap="sq">
            <a:solidFill>
              <a:srgbClr val="000000"/>
            </a:solidFill>
            <a:prstDash val="solid"/>
            <a:miter/>
          </a:ln>
        </p:spPr>
      </p:sp>
      <p:sp>
        <p:nvSpPr>
          <p:cNvPr id="13" name="TextBox 13"/>
          <p:cNvSpPr txBox="1"/>
          <p:nvPr/>
        </p:nvSpPr>
        <p:spPr>
          <a:xfrm>
            <a:off x="768951" y="296934"/>
            <a:ext cx="12721300" cy="854076"/>
          </a:xfrm>
          <a:prstGeom prst="rect">
            <a:avLst/>
          </a:prstGeom>
        </p:spPr>
        <p:txBody>
          <a:bodyPr lIns="0" tIns="0" rIns="0" bIns="0" rtlCol="0" anchor="t">
            <a:spAutoFit/>
          </a:bodyPr>
          <a:lstStyle/>
          <a:p>
            <a:pPr algn="l">
              <a:lnSpc>
                <a:spcPts val="6999"/>
              </a:lnSpc>
            </a:pPr>
            <a:r>
              <a:rPr lang="en-US" sz="4999" spc="99">
                <a:solidFill>
                  <a:srgbClr val="EAEAEB"/>
                </a:solidFill>
                <a:latin typeface="Garet Bold"/>
                <a:ea typeface="Garet Bold"/>
                <a:cs typeface="Garet Bold"/>
                <a:sym typeface="Garet Bold"/>
              </a:rPr>
              <a:t>VISUALISASI DATA JENIS KELAMIN</a:t>
            </a:r>
          </a:p>
        </p:txBody>
      </p:sp>
      <p:sp>
        <p:nvSpPr>
          <p:cNvPr id="14" name="TextBox 14"/>
          <p:cNvSpPr txBox="1"/>
          <p:nvPr/>
        </p:nvSpPr>
        <p:spPr>
          <a:xfrm>
            <a:off x="14516197" y="536647"/>
            <a:ext cx="2743103" cy="389255"/>
          </a:xfrm>
          <a:prstGeom prst="rect">
            <a:avLst/>
          </a:prstGeom>
        </p:spPr>
        <p:txBody>
          <a:bodyPr lIns="0" tIns="0" rIns="0" bIns="0" rtlCol="0" anchor="t">
            <a:spAutoFit/>
          </a:bodyPr>
          <a:lstStyle/>
          <a:p>
            <a:pPr algn="ctr">
              <a:lnSpc>
                <a:spcPts val="3220"/>
              </a:lnSpc>
            </a:pPr>
            <a:r>
              <a:rPr lang="en-US" sz="2300">
                <a:solidFill>
                  <a:srgbClr val="EAEAEB"/>
                </a:solidFill>
                <a:latin typeface="Garet Bold"/>
                <a:ea typeface="Garet Bold"/>
                <a:cs typeface="Garet Bold"/>
                <a:sym typeface="Garet Bold"/>
              </a:rPr>
              <a:t>Titanic</a:t>
            </a:r>
          </a:p>
        </p:txBody>
      </p:sp>
      <p:sp>
        <p:nvSpPr>
          <p:cNvPr id="15" name="TextBox 15"/>
          <p:cNvSpPr txBox="1"/>
          <p:nvPr/>
        </p:nvSpPr>
        <p:spPr>
          <a:xfrm>
            <a:off x="9640893" y="7160992"/>
            <a:ext cx="6315055"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2</a:t>
            </a:r>
          </a:p>
        </p:txBody>
      </p:sp>
      <p:sp>
        <p:nvSpPr>
          <p:cNvPr id="16" name="TextBox 16"/>
          <p:cNvSpPr txBox="1"/>
          <p:nvPr/>
        </p:nvSpPr>
        <p:spPr>
          <a:xfrm>
            <a:off x="2310449" y="7155138"/>
            <a:ext cx="6365195"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1</a:t>
            </a:r>
          </a:p>
        </p:txBody>
      </p:sp>
      <p:sp>
        <p:nvSpPr>
          <p:cNvPr id="17" name="TextBox 17"/>
          <p:cNvSpPr txBox="1"/>
          <p:nvPr/>
        </p:nvSpPr>
        <p:spPr>
          <a:xfrm>
            <a:off x="768951" y="7700300"/>
            <a:ext cx="16599195" cy="1847850"/>
          </a:xfrm>
          <a:prstGeom prst="rect">
            <a:avLst/>
          </a:prstGeom>
        </p:spPr>
        <p:txBody>
          <a:bodyPr lIns="0" tIns="0" rIns="0" bIns="0" rtlCol="0" anchor="t">
            <a:spAutoFit/>
          </a:bodyPr>
          <a:lstStyle/>
          <a:p>
            <a:pPr marL="0" lvl="0" indent="0" algn="just">
              <a:lnSpc>
                <a:spcPts val="3749"/>
              </a:lnSpc>
            </a:pPr>
            <a:r>
              <a:rPr lang="en-US" sz="2499">
                <a:solidFill>
                  <a:srgbClr val="000000"/>
                </a:solidFill>
                <a:latin typeface="Open Sans"/>
                <a:ea typeface="Open Sans"/>
                <a:cs typeface="Open Sans"/>
                <a:sym typeface="Open Sans"/>
              </a:rPr>
              <a:t>Jenis kelamin penumpang yang dikategorikan ( male dan female). Pada </a:t>
            </a:r>
            <a:r>
              <a:rPr lang="en-US" sz="2499">
                <a:solidFill>
                  <a:srgbClr val="000000"/>
                </a:solidFill>
                <a:latin typeface="Open Sans Bold"/>
                <a:ea typeface="Open Sans Bold"/>
                <a:cs typeface="Open Sans Bold"/>
                <a:sym typeface="Open Sans Bold"/>
              </a:rPr>
              <a:t>diagram 1</a:t>
            </a:r>
            <a:r>
              <a:rPr lang="en-US" sz="2499">
                <a:solidFill>
                  <a:srgbClr val="000000"/>
                </a:solidFill>
                <a:latin typeface="Open Sans"/>
                <a:ea typeface="Open Sans"/>
                <a:cs typeface="Open Sans"/>
                <a:sym typeface="Open Sans"/>
              </a:rPr>
              <a:t> jumlah penumpang kapal paling banyak adalah penumpang </a:t>
            </a:r>
            <a:r>
              <a:rPr lang="en-US" sz="2499">
                <a:solidFill>
                  <a:srgbClr val="000000"/>
                </a:solidFill>
                <a:latin typeface="Open Sans Bold"/>
                <a:ea typeface="Open Sans Bold"/>
                <a:cs typeface="Open Sans Bold"/>
                <a:sym typeface="Open Sans Bold"/>
              </a:rPr>
              <a:t>laki-laki</a:t>
            </a:r>
            <a:r>
              <a:rPr lang="en-US" sz="2499">
                <a:solidFill>
                  <a:srgbClr val="000000"/>
                </a:solidFill>
                <a:latin typeface="Open Sans"/>
                <a:ea typeface="Open Sans"/>
                <a:cs typeface="Open Sans"/>
                <a:sym typeface="Open Sans"/>
              </a:rPr>
              <a:t>. Namun pada </a:t>
            </a:r>
            <a:r>
              <a:rPr lang="en-US" sz="2499">
                <a:solidFill>
                  <a:srgbClr val="000000"/>
                </a:solidFill>
                <a:latin typeface="Open Sans Bold"/>
                <a:ea typeface="Open Sans Bold"/>
                <a:cs typeface="Open Sans Bold"/>
                <a:sym typeface="Open Sans Bold"/>
              </a:rPr>
              <a:t>diagram 2</a:t>
            </a:r>
            <a:r>
              <a:rPr lang="en-US" sz="2499">
                <a:solidFill>
                  <a:srgbClr val="000000"/>
                </a:solidFill>
                <a:latin typeface="Open Sans"/>
                <a:ea typeface="Open Sans"/>
                <a:cs typeface="Open Sans"/>
                <a:sym typeface="Open Sans"/>
              </a:rPr>
              <a:t> jumlah penumpang yang paling banyak </a:t>
            </a:r>
            <a:r>
              <a:rPr lang="en-US" sz="2499">
                <a:solidFill>
                  <a:srgbClr val="000000"/>
                </a:solidFill>
                <a:latin typeface="Open Sans Bold"/>
                <a:ea typeface="Open Sans Bold"/>
                <a:cs typeface="Open Sans Bold"/>
                <a:sym typeface="Open Sans Bold"/>
              </a:rPr>
              <a:t>selamat</a:t>
            </a:r>
            <a:r>
              <a:rPr lang="en-US" sz="2499">
                <a:solidFill>
                  <a:srgbClr val="000000"/>
                </a:solidFill>
                <a:latin typeface="Open Sans"/>
                <a:ea typeface="Open Sans"/>
                <a:cs typeface="Open Sans"/>
                <a:sym typeface="Open Sans"/>
              </a:rPr>
              <a:t> adalah penumpang </a:t>
            </a:r>
            <a:r>
              <a:rPr lang="en-US" sz="2499">
                <a:solidFill>
                  <a:srgbClr val="000000"/>
                </a:solidFill>
                <a:latin typeface="Open Sans Bold"/>
                <a:ea typeface="Open Sans Bold"/>
                <a:cs typeface="Open Sans Bold"/>
                <a:sym typeface="Open Sans Bold"/>
              </a:rPr>
              <a:t>perempuan</a:t>
            </a:r>
            <a:r>
              <a:rPr lang="en-US" sz="2499">
                <a:solidFill>
                  <a:srgbClr val="000000"/>
                </a:solidFill>
                <a:latin typeface="Open Sans"/>
                <a:ea typeface="Open Sans"/>
                <a:cs typeface="Open Sans"/>
                <a:sym typeface="Open Sans"/>
              </a:rPr>
              <a:t>. Dapat disimpulkan bahwa penumpang</a:t>
            </a:r>
            <a:r>
              <a:rPr lang="en-US" sz="2499">
                <a:solidFill>
                  <a:srgbClr val="000000"/>
                </a:solidFill>
                <a:latin typeface="Open Sans Bold"/>
                <a:ea typeface="Open Sans Bold"/>
                <a:cs typeface="Open Sans Bold"/>
                <a:sym typeface="Open Sans Bold"/>
              </a:rPr>
              <a:t> perempuan lebih diutamakan untuk diselematkan</a:t>
            </a:r>
            <a:r>
              <a:rPr lang="en-US" sz="2499">
                <a:solidFill>
                  <a:srgbClr val="000000"/>
                </a:solidFill>
                <a:latin typeface="Open Sans"/>
                <a:ea typeface="Open Sans"/>
                <a:cs typeface="Open Sans"/>
                <a:sym typeface="Open Sans"/>
              </a:rPr>
              <a:t> dibandingkan penumpang </a:t>
            </a:r>
            <a:r>
              <a:rPr lang="en-US" sz="2499">
                <a:solidFill>
                  <a:srgbClr val="000000"/>
                </a:solidFill>
                <a:latin typeface="Open Sans Bold"/>
                <a:ea typeface="Open Sans Bold"/>
                <a:cs typeface="Open Sans Bold"/>
                <a:sym typeface="Open Sans Bold"/>
              </a:rPr>
              <a:t>laki-laki</a:t>
            </a:r>
            <a:r>
              <a:rPr lang="en-US" sz="2499">
                <a:solidFill>
                  <a:srgbClr val="000000"/>
                </a:solidFill>
                <a:latin typeface="Open Sans"/>
                <a:ea typeface="Open Sans"/>
                <a:cs typeface="Open Sans"/>
                <a:sym typeface="Open Sans"/>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0486C"/>
            </a:solidFill>
          </p:spPr>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94335" y="2435048"/>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30486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954971" y="8293335"/>
            <a:ext cx="3987330" cy="39873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AEB"/>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265031" y="1871214"/>
            <a:ext cx="6373624" cy="5078807"/>
          </a:xfrm>
          <a:custGeom>
            <a:avLst/>
            <a:gdLst/>
            <a:ahLst/>
            <a:cxnLst/>
            <a:rect l="l" t="t" r="r" b="b"/>
            <a:pathLst>
              <a:path w="6373624" h="5078807">
                <a:moveTo>
                  <a:pt x="0" y="0"/>
                </a:moveTo>
                <a:lnTo>
                  <a:pt x="6373624" y="0"/>
                </a:lnTo>
                <a:lnTo>
                  <a:pt x="6373624" y="5078807"/>
                </a:lnTo>
                <a:lnTo>
                  <a:pt x="0" y="5078807"/>
                </a:lnTo>
                <a:lnTo>
                  <a:pt x="0" y="0"/>
                </a:lnTo>
                <a:close/>
              </a:path>
            </a:pathLst>
          </a:custGeom>
          <a:blipFill>
            <a:blip r:embed="rId2"/>
            <a:stretch>
              <a:fillRect/>
            </a:stretch>
          </a:blipFill>
          <a:ln w="38100" cap="sq">
            <a:solidFill>
              <a:srgbClr val="000000"/>
            </a:solidFill>
            <a:prstDash val="solid"/>
            <a:miter/>
          </a:ln>
        </p:spPr>
      </p:sp>
      <p:sp>
        <p:nvSpPr>
          <p:cNvPr id="12" name="Freeform 12"/>
          <p:cNvSpPr/>
          <p:nvPr/>
        </p:nvSpPr>
        <p:spPr>
          <a:xfrm>
            <a:off x="9750098" y="1889309"/>
            <a:ext cx="6373624" cy="5078807"/>
          </a:xfrm>
          <a:custGeom>
            <a:avLst/>
            <a:gdLst/>
            <a:ahLst/>
            <a:cxnLst/>
            <a:rect l="l" t="t" r="r" b="b"/>
            <a:pathLst>
              <a:path w="6373624" h="5078807">
                <a:moveTo>
                  <a:pt x="0" y="0"/>
                </a:moveTo>
                <a:lnTo>
                  <a:pt x="6373624" y="0"/>
                </a:lnTo>
                <a:lnTo>
                  <a:pt x="6373624" y="5078808"/>
                </a:lnTo>
                <a:lnTo>
                  <a:pt x="0" y="5078808"/>
                </a:lnTo>
                <a:lnTo>
                  <a:pt x="0" y="0"/>
                </a:lnTo>
                <a:close/>
              </a:path>
            </a:pathLst>
          </a:custGeom>
          <a:blipFill>
            <a:blip r:embed="rId3"/>
            <a:stretch>
              <a:fillRect/>
            </a:stretch>
          </a:blipFill>
          <a:ln w="38100" cap="sq">
            <a:solidFill>
              <a:srgbClr val="000000"/>
            </a:solidFill>
            <a:prstDash val="solid"/>
            <a:miter/>
          </a:ln>
        </p:spPr>
      </p:sp>
      <p:sp>
        <p:nvSpPr>
          <p:cNvPr id="13" name="TextBox 13"/>
          <p:cNvSpPr txBox="1"/>
          <p:nvPr/>
        </p:nvSpPr>
        <p:spPr>
          <a:xfrm>
            <a:off x="768951" y="296934"/>
            <a:ext cx="12384187" cy="854076"/>
          </a:xfrm>
          <a:prstGeom prst="rect">
            <a:avLst/>
          </a:prstGeom>
        </p:spPr>
        <p:txBody>
          <a:bodyPr lIns="0" tIns="0" rIns="0" bIns="0" rtlCol="0" anchor="t">
            <a:spAutoFit/>
          </a:bodyPr>
          <a:lstStyle/>
          <a:p>
            <a:pPr algn="l">
              <a:lnSpc>
                <a:spcPts val="6999"/>
              </a:lnSpc>
            </a:pPr>
            <a:r>
              <a:rPr lang="en-US" sz="4999" spc="99">
                <a:solidFill>
                  <a:srgbClr val="EAEAEB"/>
                </a:solidFill>
                <a:latin typeface="Garet Bold"/>
                <a:ea typeface="Garet Bold"/>
                <a:cs typeface="Garet Bold"/>
                <a:sym typeface="Garet Bold"/>
              </a:rPr>
              <a:t>VISUALISASI DATA USIA</a:t>
            </a:r>
          </a:p>
        </p:txBody>
      </p:sp>
      <p:sp>
        <p:nvSpPr>
          <p:cNvPr id="14" name="TextBox 14"/>
          <p:cNvSpPr txBox="1"/>
          <p:nvPr/>
        </p:nvSpPr>
        <p:spPr>
          <a:xfrm>
            <a:off x="14516197" y="536647"/>
            <a:ext cx="2743103" cy="389255"/>
          </a:xfrm>
          <a:prstGeom prst="rect">
            <a:avLst/>
          </a:prstGeom>
        </p:spPr>
        <p:txBody>
          <a:bodyPr lIns="0" tIns="0" rIns="0" bIns="0" rtlCol="0" anchor="t">
            <a:spAutoFit/>
          </a:bodyPr>
          <a:lstStyle/>
          <a:p>
            <a:pPr algn="ctr">
              <a:lnSpc>
                <a:spcPts val="3220"/>
              </a:lnSpc>
            </a:pPr>
            <a:r>
              <a:rPr lang="en-US" sz="2300">
                <a:solidFill>
                  <a:srgbClr val="EAEAEB"/>
                </a:solidFill>
                <a:latin typeface="Garet Bold"/>
                <a:ea typeface="Garet Bold"/>
                <a:cs typeface="Garet Bold"/>
                <a:sym typeface="Garet Bold"/>
              </a:rPr>
              <a:t>Titanic</a:t>
            </a:r>
          </a:p>
        </p:txBody>
      </p:sp>
      <p:sp>
        <p:nvSpPr>
          <p:cNvPr id="15" name="TextBox 15"/>
          <p:cNvSpPr txBox="1"/>
          <p:nvPr/>
        </p:nvSpPr>
        <p:spPr>
          <a:xfrm>
            <a:off x="768951" y="7700300"/>
            <a:ext cx="16599195" cy="1847850"/>
          </a:xfrm>
          <a:prstGeom prst="rect">
            <a:avLst/>
          </a:prstGeom>
        </p:spPr>
        <p:txBody>
          <a:bodyPr lIns="0" tIns="0" rIns="0" bIns="0" rtlCol="0" anchor="t">
            <a:spAutoFit/>
          </a:bodyPr>
          <a:lstStyle/>
          <a:p>
            <a:pPr marL="0" lvl="0" indent="0" algn="just">
              <a:lnSpc>
                <a:spcPts val="3749"/>
              </a:lnSpc>
            </a:pPr>
            <a:r>
              <a:rPr lang="en-US" sz="2499">
                <a:solidFill>
                  <a:srgbClr val="000000"/>
                </a:solidFill>
                <a:latin typeface="Open Sans"/>
                <a:ea typeface="Open Sans"/>
                <a:cs typeface="Open Sans"/>
                <a:sym typeface="Open Sans"/>
              </a:rPr>
              <a:t>Berdasarkan kelompok usia (Age) dapat dilihat pada </a:t>
            </a:r>
            <a:r>
              <a:rPr lang="en-US" sz="2499">
                <a:solidFill>
                  <a:srgbClr val="000000"/>
                </a:solidFill>
                <a:latin typeface="Open Sans Bold"/>
                <a:ea typeface="Open Sans Bold"/>
                <a:cs typeface="Open Sans Bold"/>
                <a:sym typeface="Open Sans Bold"/>
              </a:rPr>
              <a:t>diagram 1</a:t>
            </a:r>
            <a:r>
              <a:rPr lang="en-US" sz="2499">
                <a:solidFill>
                  <a:srgbClr val="000000"/>
                </a:solidFill>
                <a:latin typeface="Open Sans"/>
                <a:ea typeface="Open Sans"/>
                <a:cs typeface="Open Sans"/>
                <a:sym typeface="Open Sans"/>
              </a:rPr>
              <a:t> dan </a:t>
            </a:r>
            <a:r>
              <a:rPr lang="en-US" sz="2499">
                <a:solidFill>
                  <a:srgbClr val="000000"/>
                </a:solidFill>
                <a:latin typeface="Open Sans Bold"/>
                <a:ea typeface="Open Sans Bold"/>
                <a:cs typeface="Open Sans Bold"/>
                <a:sym typeface="Open Sans Bold"/>
              </a:rPr>
              <a:t>diagram 2</a:t>
            </a:r>
            <a:r>
              <a:rPr lang="en-US" sz="2499">
                <a:solidFill>
                  <a:srgbClr val="000000"/>
                </a:solidFill>
                <a:latin typeface="Open Sans"/>
                <a:ea typeface="Open Sans"/>
                <a:cs typeface="Open Sans"/>
                <a:sym typeface="Open Sans"/>
              </a:rPr>
              <a:t> penumpang yang lebih banyak </a:t>
            </a:r>
            <a:r>
              <a:rPr lang="en-US" sz="2499">
                <a:solidFill>
                  <a:srgbClr val="000000"/>
                </a:solidFill>
                <a:latin typeface="Open Sans Bold"/>
                <a:ea typeface="Open Sans Bold"/>
                <a:cs typeface="Open Sans Bold"/>
                <a:sym typeface="Open Sans Bold"/>
              </a:rPr>
              <a:t>selamat</a:t>
            </a:r>
            <a:r>
              <a:rPr lang="en-US" sz="2499">
                <a:solidFill>
                  <a:srgbClr val="000000"/>
                </a:solidFill>
                <a:latin typeface="Open Sans"/>
                <a:ea typeface="Open Sans"/>
                <a:cs typeface="Open Sans"/>
                <a:sym typeface="Open Sans"/>
              </a:rPr>
              <a:t> adalah penumpang berusia </a:t>
            </a:r>
            <a:r>
              <a:rPr lang="en-US" sz="2499">
                <a:solidFill>
                  <a:srgbClr val="000000"/>
                </a:solidFill>
                <a:latin typeface="Open Sans Bold"/>
                <a:ea typeface="Open Sans Bold"/>
                <a:cs typeface="Open Sans Bold"/>
                <a:sym typeface="Open Sans Bold"/>
              </a:rPr>
              <a:t>21-40 tahun</a:t>
            </a:r>
            <a:r>
              <a:rPr lang="en-US" sz="2499">
                <a:solidFill>
                  <a:srgbClr val="000000"/>
                </a:solidFill>
                <a:latin typeface="Open Sans"/>
                <a:ea typeface="Open Sans"/>
                <a:cs typeface="Open Sans"/>
                <a:sym typeface="Open Sans"/>
              </a:rPr>
              <a:t>. Namun, pada </a:t>
            </a:r>
            <a:r>
              <a:rPr lang="en-US" sz="2499">
                <a:solidFill>
                  <a:srgbClr val="000000"/>
                </a:solidFill>
                <a:latin typeface="Open Sans Bold"/>
                <a:ea typeface="Open Sans Bold"/>
                <a:cs typeface="Open Sans Bold"/>
                <a:sym typeface="Open Sans Bold"/>
              </a:rPr>
              <a:t>diagram 2</a:t>
            </a:r>
            <a:r>
              <a:rPr lang="en-US" sz="2499">
                <a:solidFill>
                  <a:srgbClr val="000000"/>
                </a:solidFill>
                <a:latin typeface="Open Sans"/>
                <a:ea typeface="Open Sans"/>
                <a:cs typeface="Open Sans"/>
                <a:sym typeface="Open Sans"/>
              </a:rPr>
              <a:t> usia </a:t>
            </a:r>
            <a:r>
              <a:rPr lang="en-US" sz="2499">
                <a:solidFill>
                  <a:srgbClr val="000000"/>
                </a:solidFill>
                <a:latin typeface="Open Sans Bold"/>
                <a:ea typeface="Open Sans Bold"/>
                <a:cs typeface="Open Sans Bold"/>
                <a:sym typeface="Open Sans Bold"/>
              </a:rPr>
              <a:t>0-12 tahun</a:t>
            </a:r>
            <a:r>
              <a:rPr lang="en-US" sz="2499">
                <a:solidFill>
                  <a:srgbClr val="000000"/>
                </a:solidFill>
                <a:latin typeface="Open Sans"/>
                <a:ea typeface="Open Sans"/>
                <a:cs typeface="Open Sans"/>
                <a:sym typeface="Open Sans"/>
              </a:rPr>
              <a:t> jumlah penumpang yang </a:t>
            </a:r>
            <a:r>
              <a:rPr lang="en-US" sz="2499">
                <a:solidFill>
                  <a:srgbClr val="000000"/>
                </a:solidFill>
                <a:latin typeface="Open Sans Bold"/>
                <a:ea typeface="Open Sans Bold"/>
                <a:cs typeface="Open Sans Bold"/>
                <a:sym typeface="Open Sans Bold"/>
              </a:rPr>
              <a:t>selamat</a:t>
            </a:r>
            <a:r>
              <a:rPr lang="en-US" sz="2499">
                <a:solidFill>
                  <a:srgbClr val="000000"/>
                </a:solidFill>
                <a:latin typeface="Open Sans"/>
                <a:ea typeface="Open Sans"/>
                <a:cs typeface="Open Sans"/>
                <a:sym typeface="Open Sans"/>
              </a:rPr>
              <a:t> lebih banyak daripada yang </a:t>
            </a:r>
            <a:r>
              <a:rPr lang="en-US" sz="2499">
                <a:solidFill>
                  <a:srgbClr val="000000"/>
                </a:solidFill>
                <a:latin typeface="Open Sans Bold"/>
                <a:ea typeface="Open Sans Bold"/>
                <a:cs typeface="Open Sans Bold"/>
                <a:sym typeface="Open Sans Bold"/>
              </a:rPr>
              <a:t>tidak selamat</a:t>
            </a:r>
            <a:r>
              <a:rPr lang="en-US" sz="2499">
                <a:solidFill>
                  <a:srgbClr val="000000"/>
                </a:solidFill>
                <a:latin typeface="Open Sans"/>
                <a:ea typeface="Open Sans"/>
                <a:cs typeface="Open Sans"/>
                <a:sym typeface="Open Sans"/>
              </a:rPr>
              <a:t> jika dibandingkan dengan kelompok usia yang lain. Dapat disimpulkan bahwa penumpang </a:t>
            </a:r>
            <a:r>
              <a:rPr lang="en-US" sz="2499">
                <a:solidFill>
                  <a:srgbClr val="000000"/>
                </a:solidFill>
                <a:latin typeface="Open Sans Bold"/>
                <a:ea typeface="Open Sans Bold"/>
                <a:cs typeface="Open Sans Bold"/>
                <a:sym typeface="Open Sans Bold"/>
              </a:rPr>
              <a:t>usia 0-12 tahun lebih diprioritaskan untuk diselamatkan</a:t>
            </a:r>
            <a:r>
              <a:rPr lang="en-US" sz="2499">
                <a:solidFill>
                  <a:srgbClr val="000000"/>
                </a:solidFill>
                <a:latin typeface="Open Sans"/>
                <a:ea typeface="Open Sans"/>
                <a:cs typeface="Open Sans"/>
                <a:sym typeface="Open Sans"/>
              </a:rPr>
              <a:t>.</a:t>
            </a:r>
          </a:p>
        </p:txBody>
      </p:sp>
      <p:sp>
        <p:nvSpPr>
          <p:cNvPr id="16" name="TextBox 16"/>
          <p:cNvSpPr txBox="1"/>
          <p:nvPr/>
        </p:nvSpPr>
        <p:spPr>
          <a:xfrm>
            <a:off x="1774695" y="7132029"/>
            <a:ext cx="7399715"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1</a:t>
            </a:r>
          </a:p>
        </p:txBody>
      </p:sp>
      <p:sp>
        <p:nvSpPr>
          <p:cNvPr id="17" name="TextBox 17"/>
          <p:cNvSpPr txBox="1"/>
          <p:nvPr/>
        </p:nvSpPr>
        <p:spPr>
          <a:xfrm>
            <a:off x="9199792" y="7132029"/>
            <a:ext cx="7906692"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Bold"/>
                <a:ea typeface="Garet Bold"/>
                <a:cs typeface="Garet Bold"/>
                <a:sym typeface="Garet Bold"/>
              </a:rPr>
              <a:t>Diagram 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0486C"/>
            </a:solidFill>
          </p:spPr>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94335" y="2435048"/>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30486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954971" y="8293335"/>
            <a:ext cx="3987330" cy="39873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AEB"/>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899398" y="1962710"/>
            <a:ext cx="6307906" cy="5026440"/>
          </a:xfrm>
          <a:custGeom>
            <a:avLst/>
            <a:gdLst/>
            <a:ahLst/>
            <a:cxnLst/>
            <a:rect l="l" t="t" r="r" b="b"/>
            <a:pathLst>
              <a:path w="6307906" h="5026440">
                <a:moveTo>
                  <a:pt x="0" y="0"/>
                </a:moveTo>
                <a:lnTo>
                  <a:pt x="6307906" y="0"/>
                </a:lnTo>
                <a:lnTo>
                  <a:pt x="6307906" y="5026440"/>
                </a:lnTo>
                <a:lnTo>
                  <a:pt x="0" y="5026440"/>
                </a:lnTo>
                <a:lnTo>
                  <a:pt x="0" y="0"/>
                </a:lnTo>
                <a:close/>
              </a:path>
            </a:pathLst>
          </a:custGeom>
          <a:blipFill>
            <a:blip r:embed="rId2"/>
            <a:stretch>
              <a:fillRect/>
            </a:stretch>
          </a:blipFill>
          <a:ln w="38100" cap="sq">
            <a:solidFill>
              <a:srgbClr val="000000"/>
            </a:solidFill>
            <a:prstDash val="solid"/>
            <a:miter/>
          </a:ln>
        </p:spPr>
      </p:sp>
      <p:sp>
        <p:nvSpPr>
          <p:cNvPr id="12" name="Freeform 12"/>
          <p:cNvSpPr/>
          <p:nvPr/>
        </p:nvSpPr>
        <p:spPr>
          <a:xfrm>
            <a:off x="9144000" y="1962710"/>
            <a:ext cx="7103298" cy="5026440"/>
          </a:xfrm>
          <a:custGeom>
            <a:avLst/>
            <a:gdLst/>
            <a:ahLst/>
            <a:cxnLst/>
            <a:rect l="l" t="t" r="r" b="b"/>
            <a:pathLst>
              <a:path w="7103298" h="5026440">
                <a:moveTo>
                  <a:pt x="0" y="0"/>
                </a:moveTo>
                <a:lnTo>
                  <a:pt x="7103298" y="0"/>
                </a:lnTo>
                <a:lnTo>
                  <a:pt x="7103298" y="5026440"/>
                </a:lnTo>
                <a:lnTo>
                  <a:pt x="0" y="5026440"/>
                </a:lnTo>
                <a:lnTo>
                  <a:pt x="0" y="0"/>
                </a:lnTo>
                <a:close/>
              </a:path>
            </a:pathLst>
          </a:custGeom>
          <a:blipFill>
            <a:blip r:embed="rId3"/>
            <a:stretch>
              <a:fillRect/>
            </a:stretch>
          </a:blipFill>
          <a:ln w="38100" cap="sq">
            <a:solidFill>
              <a:srgbClr val="000000"/>
            </a:solidFill>
            <a:prstDash val="solid"/>
            <a:miter/>
          </a:ln>
        </p:spPr>
      </p:sp>
      <p:sp>
        <p:nvSpPr>
          <p:cNvPr id="13" name="TextBox 13"/>
          <p:cNvSpPr txBox="1"/>
          <p:nvPr/>
        </p:nvSpPr>
        <p:spPr>
          <a:xfrm>
            <a:off x="768951" y="296934"/>
            <a:ext cx="13747246" cy="854076"/>
          </a:xfrm>
          <a:prstGeom prst="rect">
            <a:avLst/>
          </a:prstGeom>
        </p:spPr>
        <p:txBody>
          <a:bodyPr lIns="0" tIns="0" rIns="0" bIns="0" rtlCol="0" anchor="t">
            <a:spAutoFit/>
          </a:bodyPr>
          <a:lstStyle/>
          <a:p>
            <a:pPr algn="l">
              <a:lnSpc>
                <a:spcPts val="6999"/>
              </a:lnSpc>
            </a:pPr>
            <a:r>
              <a:rPr lang="en-US" sz="4999" spc="99">
                <a:solidFill>
                  <a:srgbClr val="EAEAEB"/>
                </a:solidFill>
                <a:latin typeface="Garet Bold"/>
                <a:ea typeface="Garet Bold"/>
                <a:cs typeface="Garet Bold"/>
                <a:sym typeface="Garet Bold"/>
              </a:rPr>
              <a:t>VISUALISASI DATA SIBLING/SPOUSES</a:t>
            </a:r>
          </a:p>
        </p:txBody>
      </p:sp>
      <p:sp>
        <p:nvSpPr>
          <p:cNvPr id="14" name="TextBox 14"/>
          <p:cNvSpPr txBox="1"/>
          <p:nvPr/>
        </p:nvSpPr>
        <p:spPr>
          <a:xfrm>
            <a:off x="14516197" y="536647"/>
            <a:ext cx="2743103" cy="389255"/>
          </a:xfrm>
          <a:prstGeom prst="rect">
            <a:avLst/>
          </a:prstGeom>
        </p:spPr>
        <p:txBody>
          <a:bodyPr lIns="0" tIns="0" rIns="0" bIns="0" rtlCol="0" anchor="t">
            <a:spAutoFit/>
          </a:bodyPr>
          <a:lstStyle/>
          <a:p>
            <a:pPr algn="ctr">
              <a:lnSpc>
                <a:spcPts val="3220"/>
              </a:lnSpc>
            </a:pPr>
            <a:r>
              <a:rPr lang="en-US" sz="2300">
                <a:solidFill>
                  <a:srgbClr val="EAEAEB"/>
                </a:solidFill>
                <a:latin typeface="Garet Bold"/>
                <a:ea typeface="Garet Bold"/>
                <a:cs typeface="Garet Bold"/>
                <a:sym typeface="Garet Bold"/>
              </a:rPr>
              <a:t>Titanic</a:t>
            </a:r>
          </a:p>
        </p:txBody>
      </p:sp>
      <p:sp>
        <p:nvSpPr>
          <p:cNvPr id="15" name="TextBox 15"/>
          <p:cNvSpPr txBox="1"/>
          <p:nvPr/>
        </p:nvSpPr>
        <p:spPr>
          <a:xfrm>
            <a:off x="936551" y="7613230"/>
            <a:ext cx="16414898" cy="21697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Berdasarkan pada </a:t>
            </a:r>
            <a:r>
              <a:rPr lang="en-US" sz="2300">
                <a:solidFill>
                  <a:srgbClr val="000000"/>
                </a:solidFill>
                <a:latin typeface="Open Sans Bold"/>
                <a:ea typeface="Open Sans Bold"/>
                <a:cs typeface="Open Sans Bold"/>
                <a:sym typeface="Open Sans Bold"/>
              </a:rPr>
              <a:t>diagram 1</a:t>
            </a:r>
            <a:r>
              <a:rPr lang="en-US" sz="2300">
                <a:solidFill>
                  <a:srgbClr val="000000"/>
                </a:solidFill>
                <a:latin typeface="Open Sans"/>
                <a:ea typeface="Open Sans"/>
                <a:cs typeface="Open Sans"/>
                <a:sym typeface="Open Sans"/>
              </a:rPr>
              <a:t> penumpang paling banyak adalah penumpang yang </a:t>
            </a:r>
            <a:r>
              <a:rPr lang="en-US" sz="2300">
                <a:solidFill>
                  <a:srgbClr val="000000"/>
                </a:solidFill>
                <a:latin typeface="Open Sans Bold"/>
                <a:ea typeface="Open Sans Bold"/>
                <a:cs typeface="Open Sans Bold"/>
                <a:sym typeface="Open Sans Bold"/>
              </a:rPr>
              <a:t>tidak memiliki saudara atau pasangan</a:t>
            </a:r>
            <a:r>
              <a:rPr lang="en-US" sz="2300">
                <a:solidFill>
                  <a:srgbClr val="000000"/>
                </a:solidFill>
                <a:latin typeface="Open Sans"/>
                <a:ea typeface="Open Sans"/>
                <a:cs typeface="Open Sans"/>
                <a:sym typeface="Open Sans"/>
              </a:rPr>
              <a:t> sebanyak </a:t>
            </a:r>
            <a:r>
              <a:rPr lang="en-US" sz="2300">
                <a:solidFill>
                  <a:srgbClr val="000000"/>
                </a:solidFill>
                <a:latin typeface="Open Sans Bold"/>
                <a:ea typeface="Open Sans Bold"/>
                <a:cs typeface="Open Sans Bold"/>
                <a:sym typeface="Open Sans Bold"/>
              </a:rPr>
              <a:t>608 penumpang</a:t>
            </a:r>
            <a:r>
              <a:rPr lang="en-US" sz="2300">
                <a:solidFill>
                  <a:srgbClr val="000000"/>
                </a:solidFill>
                <a:latin typeface="Open Sans"/>
                <a:ea typeface="Open Sans"/>
                <a:cs typeface="Open Sans"/>
                <a:sym typeface="Open Sans"/>
              </a:rPr>
              <a:t>. Pada </a:t>
            </a:r>
            <a:r>
              <a:rPr lang="en-US" sz="2300">
                <a:solidFill>
                  <a:srgbClr val="000000"/>
                </a:solidFill>
                <a:latin typeface="Open Sans Bold"/>
                <a:ea typeface="Open Sans Bold"/>
                <a:cs typeface="Open Sans Bold"/>
                <a:sym typeface="Open Sans Bold"/>
              </a:rPr>
              <a:t>diagram 2</a:t>
            </a:r>
            <a:r>
              <a:rPr lang="en-US" sz="2300">
                <a:solidFill>
                  <a:srgbClr val="000000"/>
                </a:solidFill>
                <a:latin typeface="Open Sans"/>
                <a:ea typeface="Open Sans"/>
                <a:cs typeface="Open Sans"/>
                <a:sym typeface="Open Sans"/>
              </a:rPr>
              <a:t> penumpang yang banyak </a:t>
            </a:r>
            <a:r>
              <a:rPr lang="en-US" sz="2300">
                <a:solidFill>
                  <a:srgbClr val="000000"/>
                </a:solidFill>
                <a:latin typeface="Open Sans Bold"/>
                <a:ea typeface="Open Sans Bold"/>
                <a:cs typeface="Open Sans Bold"/>
                <a:sym typeface="Open Sans Bold"/>
              </a:rPr>
              <a:t>selamat</a:t>
            </a:r>
            <a:r>
              <a:rPr lang="en-US" sz="2300">
                <a:solidFill>
                  <a:srgbClr val="000000"/>
                </a:solidFill>
                <a:latin typeface="Open Sans"/>
                <a:ea typeface="Open Sans"/>
                <a:cs typeface="Open Sans"/>
                <a:sym typeface="Open Sans"/>
              </a:rPr>
              <a:t> adalah penumpang yang memilki yang</a:t>
            </a:r>
            <a:r>
              <a:rPr lang="en-US" sz="2300">
                <a:solidFill>
                  <a:srgbClr val="000000"/>
                </a:solidFill>
                <a:latin typeface="Open Sans Bold"/>
                <a:ea typeface="Open Sans Bold"/>
                <a:cs typeface="Open Sans Bold"/>
                <a:sym typeface="Open Sans Bold"/>
              </a:rPr>
              <a:t> tidak memiliki saudara/pasangan</a:t>
            </a:r>
            <a:r>
              <a:rPr lang="en-US" sz="2300">
                <a:solidFill>
                  <a:srgbClr val="000000"/>
                </a:solidFill>
                <a:latin typeface="Open Sans"/>
                <a:ea typeface="Open Sans"/>
                <a:cs typeface="Open Sans"/>
                <a:sym typeface="Open Sans"/>
              </a:rPr>
              <a:t>. Namun, jika dilihat </a:t>
            </a:r>
            <a:r>
              <a:rPr lang="en-US" sz="2300">
                <a:solidFill>
                  <a:srgbClr val="000000"/>
                </a:solidFill>
                <a:latin typeface="Open Sans Bold"/>
                <a:ea typeface="Open Sans Bold"/>
                <a:cs typeface="Open Sans Bold"/>
                <a:sym typeface="Open Sans Bold"/>
              </a:rPr>
              <a:t>berdasarkan jumlah penumpang</a:t>
            </a:r>
            <a:r>
              <a:rPr lang="en-US" sz="2300">
                <a:solidFill>
                  <a:srgbClr val="000000"/>
                </a:solidFill>
                <a:latin typeface="Open Sans"/>
                <a:ea typeface="Open Sans"/>
                <a:cs typeface="Open Sans"/>
                <a:sym typeface="Open Sans"/>
              </a:rPr>
              <a:t> pada setiap </a:t>
            </a:r>
            <a:r>
              <a:rPr lang="en-US" sz="2300">
                <a:solidFill>
                  <a:srgbClr val="000000"/>
                </a:solidFill>
                <a:latin typeface="Open Sans Bold"/>
                <a:ea typeface="Open Sans Bold"/>
                <a:cs typeface="Open Sans Bold"/>
                <a:sym typeface="Open Sans Bold"/>
              </a:rPr>
              <a:t>jumlah saudara/pasangan </a:t>
            </a:r>
            <a:r>
              <a:rPr lang="en-US" sz="2300">
                <a:solidFill>
                  <a:srgbClr val="000000"/>
                </a:solidFill>
                <a:latin typeface="Open Sans"/>
                <a:ea typeface="Open Sans"/>
                <a:cs typeface="Open Sans"/>
                <a:sym typeface="Open Sans"/>
              </a:rPr>
              <a:t>pada</a:t>
            </a:r>
            <a:r>
              <a:rPr lang="en-US" sz="2300">
                <a:solidFill>
                  <a:srgbClr val="000000"/>
                </a:solidFill>
                <a:latin typeface="Open Sans Bold"/>
                <a:ea typeface="Open Sans Bold"/>
                <a:cs typeface="Open Sans Bold"/>
                <a:sym typeface="Open Sans Bold"/>
              </a:rPr>
              <a:t> diagram 1, </a:t>
            </a:r>
            <a:r>
              <a:rPr lang="en-US" sz="2300">
                <a:solidFill>
                  <a:srgbClr val="000000"/>
                </a:solidFill>
                <a:latin typeface="Open Sans"/>
                <a:ea typeface="Open Sans"/>
                <a:cs typeface="Open Sans"/>
                <a:sym typeface="Open Sans"/>
              </a:rPr>
              <a:t>penumpang paling banyak selamat adalah penumpang yang </a:t>
            </a:r>
            <a:r>
              <a:rPr lang="en-US" sz="2300">
                <a:solidFill>
                  <a:srgbClr val="000000"/>
                </a:solidFill>
                <a:latin typeface="Open Sans Bold"/>
                <a:ea typeface="Open Sans Bold"/>
                <a:cs typeface="Open Sans Bold"/>
                <a:sym typeface="Open Sans Bold"/>
              </a:rPr>
              <a:t>memiliki 1 saudara/pasangan </a:t>
            </a:r>
            <a:r>
              <a:rPr lang="en-US" sz="2300">
                <a:solidFill>
                  <a:srgbClr val="000000"/>
                </a:solidFill>
                <a:latin typeface="Open Sans"/>
                <a:ea typeface="Open Sans"/>
                <a:cs typeface="Open Sans"/>
                <a:sym typeface="Open Sans"/>
              </a:rPr>
              <a:t>pada</a:t>
            </a:r>
            <a:r>
              <a:rPr lang="en-US" sz="2300">
                <a:solidFill>
                  <a:srgbClr val="000000"/>
                </a:solidFill>
                <a:latin typeface="Open Sans Bold"/>
                <a:ea typeface="Open Sans Bold"/>
                <a:cs typeface="Open Sans Bold"/>
                <a:sym typeface="Open Sans Bold"/>
              </a:rPr>
              <a:t> diagram 2</a:t>
            </a:r>
            <a:r>
              <a:rPr lang="en-US" sz="2300">
                <a:solidFill>
                  <a:srgbClr val="000000"/>
                </a:solidFill>
                <a:latin typeface="Open Sans"/>
                <a:ea typeface="Open Sans"/>
                <a:cs typeface="Open Sans"/>
                <a:sym typeface="Open Sans"/>
              </a:rPr>
              <a:t>.</a:t>
            </a:r>
          </a:p>
        </p:txBody>
      </p:sp>
      <p:sp>
        <p:nvSpPr>
          <p:cNvPr id="16" name="TextBox 16"/>
          <p:cNvSpPr txBox="1"/>
          <p:nvPr/>
        </p:nvSpPr>
        <p:spPr>
          <a:xfrm>
            <a:off x="1899398" y="7102690"/>
            <a:ext cx="6344719"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1</a:t>
            </a:r>
          </a:p>
        </p:txBody>
      </p:sp>
      <p:sp>
        <p:nvSpPr>
          <p:cNvPr id="17" name="TextBox 17"/>
          <p:cNvSpPr txBox="1"/>
          <p:nvPr/>
        </p:nvSpPr>
        <p:spPr>
          <a:xfrm>
            <a:off x="9205139" y="7102690"/>
            <a:ext cx="7089196"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0486C"/>
            </a:solidFill>
          </p:spPr>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94335" y="2435048"/>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30486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954971" y="8293335"/>
            <a:ext cx="3987330" cy="39873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AEB"/>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8700" y="1891440"/>
            <a:ext cx="7032720" cy="5203070"/>
          </a:xfrm>
          <a:custGeom>
            <a:avLst/>
            <a:gdLst/>
            <a:ahLst/>
            <a:cxnLst/>
            <a:rect l="l" t="t" r="r" b="b"/>
            <a:pathLst>
              <a:path w="7032720" h="5203070">
                <a:moveTo>
                  <a:pt x="0" y="0"/>
                </a:moveTo>
                <a:lnTo>
                  <a:pt x="7032720" y="0"/>
                </a:lnTo>
                <a:lnTo>
                  <a:pt x="7032720" y="5203070"/>
                </a:lnTo>
                <a:lnTo>
                  <a:pt x="0" y="5203070"/>
                </a:lnTo>
                <a:lnTo>
                  <a:pt x="0" y="0"/>
                </a:lnTo>
                <a:close/>
              </a:path>
            </a:pathLst>
          </a:custGeom>
          <a:blipFill>
            <a:blip r:embed="rId2"/>
            <a:stretch>
              <a:fillRect/>
            </a:stretch>
          </a:blipFill>
          <a:ln w="38100" cap="sq">
            <a:solidFill>
              <a:srgbClr val="000000"/>
            </a:solidFill>
            <a:prstDash val="solid"/>
            <a:miter/>
          </a:ln>
        </p:spPr>
      </p:sp>
      <p:sp>
        <p:nvSpPr>
          <p:cNvPr id="12" name="Freeform 12"/>
          <p:cNvSpPr/>
          <p:nvPr/>
        </p:nvSpPr>
        <p:spPr>
          <a:xfrm>
            <a:off x="9106275" y="1891440"/>
            <a:ext cx="7135638" cy="5203070"/>
          </a:xfrm>
          <a:custGeom>
            <a:avLst/>
            <a:gdLst/>
            <a:ahLst/>
            <a:cxnLst/>
            <a:rect l="l" t="t" r="r" b="b"/>
            <a:pathLst>
              <a:path w="7135638" h="5203070">
                <a:moveTo>
                  <a:pt x="0" y="0"/>
                </a:moveTo>
                <a:lnTo>
                  <a:pt x="7135638" y="0"/>
                </a:lnTo>
                <a:lnTo>
                  <a:pt x="7135638" y="5203070"/>
                </a:lnTo>
                <a:lnTo>
                  <a:pt x="0" y="5203070"/>
                </a:lnTo>
                <a:lnTo>
                  <a:pt x="0" y="0"/>
                </a:lnTo>
                <a:close/>
              </a:path>
            </a:pathLst>
          </a:custGeom>
          <a:blipFill>
            <a:blip r:embed="rId3"/>
            <a:stretch>
              <a:fillRect/>
            </a:stretch>
          </a:blipFill>
          <a:ln w="38100" cap="sq">
            <a:solidFill>
              <a:srgbClr val="000000"/>
            </a:solidFill>
            <a:prstDash val="solid"/>
            <a:miter/>
          </a:ln>
        </p:spPr>
      </p:sp>
      <p:sp>
        <p:nvSpPr>
          <p:cNvPr id="13" name="TextBox 13"/>
          <p:cNvSpPr txBox="1"/>
          <p:nvPr/>
        </p:nvSpPr>
        <p:spPr>
          <a:xfrm>
            <a:off x="768951" y="296934"/>
            <a:ext cx="12437305" cy="854076"/>
          </a:xfrm>
          <a:prstGeom prst="rect">
            <a:avLst/>
          </a:prstGeom>
        </p:spPr>
        <p:txBody>
          <a:bodyPr lIns="0" tIns="0" rIns="0" bIns="0" rtlCol="0" anchor="t">
            <a:spAutoFit/>
          </a:bodyPr>
          <a:lstStyle/>
          <a:p>
            <a:pPr algn="l">
              <a:lnSpc>
                <a:spcPts val="6999"/>
              </a:lnSpc>
            </a:pPr>
            <a:r>
              <a:rPr lang="en-US" sz="4999" spc="99">
                <a:solidFill>
                  <a:srgbClr val="EAEAEB"/>
                </a:solidFill>
                <a:latin typeface="Garet Bold"/>
                <a:ea typeface="Garet Bold"/>
                <a:cs typeface="Garet Bold"/>
                <a:sym typeface="Garet Bold"/>
              </a:rPr>
              <a:t>VISUALISASI DATA PARENT/CHILD</a:t>
            </a:r>
          </a:p>
        </p:txBody>
      </p:sp>
      <p:sp>
        <p:nvSpPr>
          <p:cNvPr id="14" name="TextBox 14"/>
          <p:cNvSpPr txBox="1"/>
          <p:nvPr/>
        </p:nvSpPr>
        <p:spPr>
          <a:xfrm>
            <a:off x="14516197" y="536647"/>
            <a:ext cx="2743103" cy="389255"/>
          </a:xfrm>
          <a:prstGeom prst="rect">
            <a:avLst/>
          </a:prstGeom>
        </p:spPr>
        <p:txBody>
          <a:bodyPr lIns="0" tIns="0" rIns="0" bIns="0" rtlCol="0" anchor="t">
            <a:spAutoFit/>
          </a:bodyPr>
          <a:lstStyle/>
          <a:p>
            <a:pPr algn="ctr">
              <a:lnSpc>
                <a:spcPts val="3220"/>
              </a:lnSpc>
            </a:pPr>
            <a:r>
              <a:rPr lang="en-US" sz="2300">
                <a:solidFill>
                  <a:srgbClr val="EAEAEB"/>
                </a:solidFill>
                <a:latin typeface="Garet Bold"/>
                <a:ea typeface="Garet Bold"/>
                <a:cs typeface="Garet Bold"/>
                <a:sym typeface="Garet Bold"/>
              </a:rPr>
              <a:t>Titanic</a:t>
            </a:r>
          </a:p>
        </p:txBody>
      </p:sp>
      <p:sp>
        <p:nvSpPr>
          <p:cNvPr id="15" name="TextBox 15"/>
          <p:cNvSpPr txBox="1"/>
          <p:nvPr/>
        </p:nvSpPr>
        <p:spPr>
          <a:xfrm>
            <a:off x="844402" y="7671144"/>
            <a:ext cx="16523744" cy="21697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Berdasarkan pada </a:t>
            </a:r>
            <a:r>
              <a:rPr lang="en-US" sz="2300">
                <a:solidFill>
                  <a:srgbClr val="000000"/>
                </a:solidFill>
                <a:latin typeface="Open Sans Bold"/>
                <a:ea typeface="Open Sans Bold"/>
                <a:cs typeface="Open Sans Bold"/>
                <a:sym typeface="Open Sans Bold"/>
              </a:rPr>
              <a:t>diagram 1 </a:t>
            </a:r>
            <a:r>
              <a:rPr lang="en-US" sz="2300">
                <a:solidFill>
                  <a:srgbClr val="000000"/>
                </a:solidFill>
                <a:latin typeface="Open Sans"/>
                <a:ea typeface="Open Sans"/>
                <a:cs typeface="Open Sans"/>
                <a:sym typeface="Open Sans"/>
              </a:rPr>
              <a:t>penumpang paling banyak adalah penumpang yang </a:t>
            </a:r>
            <a:r>
              <a:rPr lang="en-US" sz="2300">
                <a:solidFill>
                  <a:srgbClr val="000000"/>
                </a:solidFill>
                <a:latin typeface="Open Sans Bold"/>
                <a:ea typeface="Open Sans Bold"/>
                <a:cs typeface="Open Sans Bold"/>
                <a:sym typeface="Open Sans Bold"/>
              </a:rPr>
              <a:t>tidak memiliki orang tua/anak</a:t>
            </a:r>
            <a:r>
              <a:rPr lang="en-US" sz="2300">
                <a:solidFill>
                  <a:srgbClr val="000000"/>
                </a:solidFill>
                <a:latin typeface="Open Sans"/>
                <a:ea typeface="Open Sans"/>
                <a:cs typeface="Open Sans"/>
                <a:sym typeface="Open Sans"/>
              </a:rPr>
              <a:t> sebanyak </a:t>
            </a:r>
            <a:r>
              <a:rPr lang="en-US" sz="2300">
                <a:solidFill>
                  <a:srgbClr val="000000"/>
                </a:solidFill>
                <a:latin typeface="Open Sans Bold"/>
                <a:ea typeface="Open Sans Bold"/>
                <a:cs typeface="Open Sans Bold"/>
                <a:sym typeface="Open Sans Bold"/>
              </a:rPr>
              <a:t>678 penumpang</a:t>
            </a:r>
            <a:r>
              <a:rPr lang="en-US" sz="2300">
                <a:solidFill>
                  <a:srgbClr val="000000"/>
                </a:solidFill>
                <a:latin typeface="Open Sans"/>
                <a:ea typeface="Open Sans"/>
                <a:cs typeface="Open Sans"/>
                <a:sym typeface="Open Sans"/>
              </a:rPr>
              <a:t>. Pada </a:t>
            </a:r>
            <a:r>
              <a:rPr lang="en-US" sz="2300">
                <a:solidFill>
                  <a:srgbClr val="000000"/>
                </a:solidFill>
                <a:latin typeface="Open Sans Bold"/>
                <a:ea typeface="Open Sans Bold"/>
                <a:cs typeface="Open Sans Bold"/>
                <a:sym typeface="Open Sans Bold"/>
              </a:rPr>
              <a:t>diagram 2</a:t>
            </a:r>
            <a:r>
              <a:rPr lang="en-US" sz="2300">
                <a:solidFill>
                  <a:srgbClr val="000000"/>
                </a:solidFill>
                <a:latin typeface="Open Sans"/>
                <a:ea typeface="Open Sans"/>
                <a:cs typeface="Open Sans"/>
                <a:sym typeface="Open Sans"/>
              </a:rPr>
              <a:t> penumpang yang banyak </a:t>
            </a:r>
            <a:r>
              <a:rPr lang="en-US" sz="2300">
                <a:solidFill>
                  <a:srgbClr val="000000"/>
                </a:solidFill>
                <a:latin typeface="Open Sans Bold"/>
                <a:ea typeface="Open Sans Bold"/>
                <a:cs typeface="Open Sans Bold"/>
                <a:sym typeface="Open Sans Bold"/>
              </a:rPr>
              <a:t>selamat</a:t>
            </a:r>
            <a:r>
              <a:rPr lang="en-US" sz="2300">
                <a:solidFill>
                  <a:srgbClr val="000000"/>
                </a:solidFill>
                <a:latin typeface="Open Sans"/>
                <a:ea typeface="Open Sans"/>
                <a:cs typeface="Open Sans"/>
                <a:sym typeface="Open Sans"/>
              </a:rPr>
              <a:t> adalah penumpang yang </a:t>
            </a:r>
            <a:r>
              <a:rPr lang="en-US" sz="2300">
                <a:solidFill>
                  <a:srgbClr val="000000"/>
                </a:solidFill>
                <a:latin typeface="Open Sans Bold"/>
                <a:ea typeface="Open Sans Bold"/>
                <a:cs typeface="Open Sans Bold"/>
                <a:sym typeface="Open Sans Bold"/>
              </a:rPr>
              <a:t>memilki 1  orang tua/anak</a:t>
            </a:r>
            <a:r>
              <a:rPr lang="en-US" sz="2300">
                <a:solidFill>
                  <a:srgbClr val="000000"/>
                </a:solidFill>
                <a:latin typeface="Open Sans"/>
                <a:ea typeface="Open Sans"/>
                <a:cs typeface="Open Sans"/>
                <a:sym typeface="Open Sans"/>
              </a:rPr>
              <a:t>. Walaupun pada </a:t>
            </a:r>
            <a:r>
              <a:rPr lang="en-US" sz="2300">
                <a:solidFill>
                  <a:srgbClr val="000000"/>
                </a:solidFill>
                <a:latin typeface="Open Sans Bold"/>
                <a:ea typeface="Open Sans Bold"/>
                <a:cs typeface="Open Sans Bold"/>
                <a:sym typeface="Open Sans Bold"/>
              </a:rPr>
              <a:t>diagram 2</a:t>
            </a:r>
            <a:r>
              <a:rPr lang="en-US" sz="2300">
                <a:solidFill>
                  <a:srgbClr val="000000"/>
                </a:solidFill>
                <a:latin typeface="Open Sans"/>
                <a:ea typeface="Open Sans"/>
                <a:cs typeface="Open Sans"/>
                <a:sym typeface="Open Sans"/>
              </a:rPr>
              <a:t> jumlah penumpang </a:t>
            </a:r>
            <a:r>
              <a:rPr lang="en-US" sz="2300">
                <a:solidFill>
                  <a:srgbClr val="000000"/>
                </a:solidFill>
                <a:latin typeface="Open Sans Bold"/>
                <a:ea typeface="Open Sans Bold"/>
                <a:cs typeface="Open Sans Bold"/>
                <a:sym typeface="Open Sans Bold"/>
              </a:rPr>
              <a:t>selamat </a:t>
            </a:r>
            <a:r>
              <a:rPr lang="en-US" sz="2300">
                <a:solidFill>
                  <a:srgbClr val="000000"/>
                </a:solidFill>
                <a:latin typeface="Open Sans"/>
                <a:ea typeface="Open Sans"/>
                <a:cs typeface="Open Sans"/>
                <a:sym typeface="Open Sans"/>
              </a:rPr>
              <a:t>dengan </a:t>
            </a:r>
            <a:r>
              <a:rPr lang="en-US" sz="2300">
                <a:solidFill>
                  <a:srgbClr val="000000"/>
                </a:solidFill>
                <a:latin typeface="Open Sans Bold"/>
                <a:ea typeface="Open Sans Bold"/>
                <a:cs typeface="Open Sans Bold"/>
                <a:sym typeface="Open Sans Bold"/>
              </a:rPr>
              <a:t>0 orang tua/anak</a:t>
            </a:r>
            <a:r>
              <a:rPr lang="en-US" sz="2300">
                <a:solidFill>
                  <a:srgbClr val="000000"/>
                </a:solidFill>
                <a:latin typeface="Open Sans"/>
                <a:ea typeface="Open Sans"/>
                <a:cs typeface="Open Sans"/>
                <a:sym typeface="Open Sans"/>
              </a:rPr>
              <a:t> memiliki</a:t>
            </a:r>
            <a:r>
              <a:rPr lang="en-US" sz="2300">
                <a:solidFill>
                  <a:srgbClr val="000000"/>
                </a:solidFill>
                <a:latin typeface="Open Sans Bold"/>
                <a:ea typeface="Open Sans Bold"/>
                <a:cs typeface="Open Sans Bold"/>
                <a:sym typeface="Open Sans Bold"/>
              </a:rPr>
              <a:t> grafik tertinggi</a:t>
            </a:r>
            <a:r>
              <a:rPr lang="en-US" sz="2300">
                <a:solidFill>
                  <a:srgbClr val="000000"/>
                </a:solidFill>
                <a:latin typeface="Open Sans"/>
                <a:ea typeface="Open Sans"/>
                <a:cs typeface="Open Sans"/>
                <a:sym typeface="Open Sans"/>
              </a:rPr>
              <a:t>, akan tetapi jumlah yang </a:t>
            </a:r>
            <a:r>
              <a:rPr lang="en-US" sz="2300">
                <a:solidFill>
                  <a:srgbClr val="000000"/>
                </a:solidFill>
                <a:latin typeface="Open Sans Bold"/>
                <a:ea typeface="Open Sans Bold"/>
                <a:cs typeface="Open Sans Bold"/>
                <a:sym typeface="Open Sans Bold"/>
              </a:rPr>
              <a:t>tidak selamat</a:t>
            </a:r>
            <a:r>
              <a:rPr lang="en-US" sz="2300">
                <a:solidFill>
                  <a:srgbClr val="000000"/>
                </a:solidFill>
                <a:latin typeface="Open Sans"/>
                <a:ea typeface="Open Sans"/>
                <a:cs typeface="Open Sans"/>
                <a:sym typeface="Open Sans"/>
              </a:rPr>
              <a:t> lebih banyak dibandingkan dengan penumpang  yang </a:t>
            </a:r>
            <a:r>
              <a:rPr lang="en-US" sz="2300">
                <a:solidFill>
                  <a:srgbClr val="000000"/>
                </a:solidFill>
                <a:latin typeface="Open Sans Bold"/>
                <a:ea typeface="Open Sans Bold"/>
                <a:cs typeface="Open Sans Bold"/>
                <a:sym typeface="Open Sans Bold"/>
              </a:rPr>
              <a:t>selamat </a:t>
            </a:r>
            <a:r>
              <a:rPr lang="en-US" sz="2300">
                <a:solidFill>
                  <a:srgbClr val="000000"/>
                </a:solidFill>
                <a:latin typeface="Open Sans"/>
                <a:ea typeface="Open Sans"/>
                <a:cs typeface="Open Sans"/>
                <a:sym typeface="Open Sans"/>
              </a:rPr>
              <a:t>jika di analisa berdasarkan dari</a:t>
            </a:r>
            <a:r>
              <a:rPr lang="en-US" sz="2300">
                <a:solidFill>
                  <a:srgbClr val="000000"/>
                </a:solidFill>
                <a:latin typeface="Open Sans Bold"/>
                <a:ea typeface="Open Sans Bold"/>
                <a:cs typeface="Open Sans Bold"/>
                <a:sym typeface="Open Sans Bold"/>
              </a:rPr>
              <a:t> total penumpang dengan 0 orang tua/anak pada diagram 1</a:t>
            </a:r>
            <a:r>
              <a:rPr lang="en-US" sz="2300">
                <a:solidFill>
                  <a:srgbClr val="000000"/>
                </a:solidFill>
                <a:latin typeface="Open Sans"/>
                <a:ea typeface="Open Sans"/>
                <a:cs typeface="Open Sans"/>
                <a:sym typeface="Open Sans"/>
              </a:rPr>
              <a:t>.</a:t>
            </a:r>
          </a:p>
        </p:txBody>
      </p:sp>
      <p:sp>
        <p:nvSpPr>
          <p:cNvPr id="16" name="TextBox 16"/>
          <p:cNvSpPr txBox="1"/>
          <p:nvPr/>
        </p:nvSpPr>
        <p:spPr>
          <a:xfrm>
            <a:off x="1485738" y="7199285"/>
            <a:ext cx="6529566"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1</a:t>
            </a:r>
          </a:p>
        </p:txBody>
      </p:sp>
      <p:sp>
        <p:nvSpPr>
          <p:cNvPr id="17" name="TextBox 17"/>
          <p:cNvSpPr txBox="1"/>
          <p:nvPr/>
        </p:nvSpPr>
        <p:spPr>
          <a:xfrm>
            <a:off x="9144000" y="7199285"/>
            <a:ext cx="7101332"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0486C"/>
            </a:solidFill>
          </p:spPr>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94335" y="2435048"/>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30486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954971" y="8293335"/>
            <a:ext cx="3987330" cy="39873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AEB"/>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381368" y="1883555"/>
            <a:ext cx="6218652" cy="4955318"/>
          </a:xfrm>
          <a:custGeom>
            <a:avLst/>
            <a:gdLst/>
            <a:ahLst/>
            <a:cxnLst/>
            <a:rect l="l" t="t" r="r" b="b"/>
            <a:pathLst>
              <a:path w="6218652" h="4955318">
                <a:moveTo>
                  <a:pt x="0" y="0"/>
                </a:moveTo>
                <a:lnTo>
                  <a:pt x="6218653" y="0"/>
                </a:lnTo>
                <a:lnTo>
                  <a:pt x="6218653" y="4955318"/>
                </a:lnTo>
                <a:lnTo>
                  <a:pt x="0" y="4955318"/>
                </a:lnTo>
                <a:lnTo>
                  <a:pt x="0" y="0"/>
                </a:lnTo>
                <a:close/>
              </a:path>
            </a:pathLst>
          </a:custGeom>
          <a:blipFill>
            <a:blip r:embed="rId2"/>
            <a:stretch>
              <a:fillRect/>
            </a:stretch>
          </a:blipFill>
          <a:ln w="38100" cap="sq">
            <a:solidFill>
              <a:srgbClr val="000000"/>
            </a:solidFill>
            <a:prstDash val="solid"/>
            <a:miter/>
          </a:ln>
        </p:spPr>
      </p:sp>
      <p:sp>
        <p:nvSpPr>
          <p:cNvPr id="12" name="Freeform 12"/>
          <p:cNvSpPr/>
          <p:nvPr/>
        </p:nvSpPr>
        <p:spPr>
          <a:xfrm>
            <a:off x="1849791" y="1786307"/>
            <a:ext cx="6218652" cy="4955318"/>
          </a:xfrm>
          <a:custGeom>
            <a:avLst/>
            <a:gdLst/>
            <a:ahLst/>
            <a:cxnLst/>
            <a:rect l="l" t="t" r="r" b="b"/>
            <a:pathLst>
              <a:path w="6218652" h="4955318">
                <a:moveTo>
                  <a:pt x="0" y="0"/>
                </a:moveTo>
                <a:lnTo>
                  <a:pt x="6218653" y="0"/>
                </a:lnTo>
                <a:lnTo>
                  <a:pt x="6218653" y="4955318"/>
                </a:lnTo>
                <a:lnTo>
                  <a:pt x="0" y="4955318"/>
                </a:lnTo>
                <a:lnTo>
                  <a:pt x="0" y="0"/>
                </a:lnTo>
                <a:close/>
              </a:path>
            </a:pathLst>
          </a:custGeom>
          <a:blipFill>
            <a:blip r:embed="rId3"/>
            <a:stretch>
              <a:fillRect/>
            </a:stretch>
          </a:blipFill>
          <a:ln w="38100" cap="sq">
            <a:solidFill>
              <a:srgbClr val="000000"/>
            </a:solidFill>
            <a:prstDash val="solid"/>
            <a:miter/>
          </a:ln>
        </p:spPr>
      </p:sp>
      <p:sp>
        <p:nvSpPr>
          <p:cNvPr id="13" name="TextBox 13"/>
          <p:cNvSpPr txBox="1"/>
          <p:nvPr/>
        </p:nvSpPr>
        <p:spPr>
          <a:xfrm>
            <a:off x="768951" y="296934"/>
            <a:ext cx="12437305" cy="854076"/>
          </a:xfrm>
          <a:prstGeom prst="rect">
            <a:avLst/>
          </a:prstGeom>
        </p:spPr>
        <p:txBody>
          <a:bodyPr lIns="0" tIns="0" rIns="0" bIns="0" rtlCol="0" anchor="t">
            <a:spAutoFit/>
          </a:bodyPr>
          <a:lstStyle/>
          <a:p>
            <a:pPr algn="l">
              <a:lnSpc>
                <a:spcPts val="6999"/>
              </a:lnSpc>
            </a:pPr>
            <a:r>
              <a:rPr lang="en-US" sz="4999" spc="99">
                <a:solidFill>
                  <a:srgbClr val="EAEAEB"/>
                </a:solidFill>
                <a:latin typeface="Garet Bold"/>
                <a:ea typeface="Garet Bold"/>
                <a:cs typeface="Garet Bold"/>
                <a:sym typeface="Garet Bold"/>
              </a:rPr>
              <a:t>VISUALISASI DATA FARE</a:t>
            </a:r>
          </a:p>
        </p:txBody>
      </p:sp>
      <p:sp>
        <p:nvSpPr>
          <p:cNvPr id="14" name="TextBox 14"/>
          <p:cNvSpPr txBox="1"/>
          <p:nvPr/>
        </p:nvSpPr>
        <p:spPr>
          <a:xfrm>
            <a:off x="14516197" y="536647"/>
            <a:ext cx="2743103" cy="389255"/>
          </a:xfrm>
          <a:prstGeom prst="rect">
            <a:avLst/>
          </a:prstGeom>
        </p:spPr>
        <p:txBody>
          <a:bodyPr lIns="0" tIns="0" rIns="0" bIns="0" rtlCol="0" anchor="t">
            <a:spAutoFit/>
          </a:bodyPr>
          <a:lstStyle/>
          <a:p>
            <a:pPr algn="ctr">
              <a:lnSpc>
                <a:spcPts val="3220"/>
              </a:lnSpc>
            </a:pPr>
            <a:r>
              <a:rPr lang="en-US" sz="2300">
                <a:solidFill>
                  <a:srgbClr val="EAEAEB"/>
                </a:solidFill>
                <a:latin typeface="Garet Bold"/>
                <a:ea typeface="Garet Bold"/>
                <a:cs typeface="Garet Bold"/>
                <a:sym typeface="Garet Bold"/>
              </a:rPr>
              <a:t>Titanic</a:t>
            </a:r>
          </a:p>
        </p:txBody>
      </p:sp>
      <p:sp>
        <p:nvSpPr>
          <p:cNvPr id="15" name="TextBox 15"/>
          <p:cNvSpPr txBox="1"/>
          <p:nvPr/>
        </p:nvSpPr>
        <p:spPr>
          <a:xfrm>
            <a:off x="768951" y="7415507"/>
            <a:ext cx="16599195" cy="21697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Berdasarkan pada </a:t>
            </a:r>
            <a:r>
              <a:rPr lang="en-US" sz="2300">
                <a:solidFill>
                  <a:srgbClr val="000000"/>
                </a:solidFill>
                <a:latin typeface="Open Sans Bold"/>
                <a:ea typeface="Open Sans Bold"/>
                <a:cs typeface="Open Sans Bold"/>
                <a:sym typeface="Open Sans Bold"/>
              </a:rPr>
              <a:t>diagram 1</a:t>
            </a:r>
            <a:r>
              <a:rPr lang="en-US" sz="2300">
                <a:solidFill>
                  <a:srgbClr val="000000"/>
                </a:solidFill>
                <a:latin typeface="Open Sans"/>
                <a:ea typeface="Open Sans"/>
                <a:cs typeface="Open Sans"/>
                <a:sym typeface="Open Sans"/>
              </a:rPr>
              <a:t> penumpang paling banyak adalah penumpang yang </a:t>
            </a:r>
            <a:r>
              <a:rPr lang="en-US" sz="2300">
                <a:solidFill>
                  <a:srgbClr val="000000"/>
                </a:solidFill>
                <a:latin typeface="Open Sans Bold"/>
                <a:ea typeface="Open Sans Bold"/>
                <a:cs typeface="Open Sans Bold"/>
                <a:sym typeface="Open Sans Bold"/>
              </a:rPr>
              <a:t>memiliki biaya tiket paling murah</a:t>
            </a:r>
            <a:r>
              <a:rPr lang="en-US" sz="2300">
                <a:solidFill>
                  <a:srgbClr val="000000"/>
                </a:solidFill>
                <a:latin typeface="Open Sans"/>
                <a:ea typeface="Open Sans"/>
                <a:cs typeface="Open Sans"/>
                <a:sym typeface="Open Sans"/>
              </a:rPr>
              <a:t>. Namun, pada </a:t>
            </a:r>
            <a:r>
              <a:rPr lang="en-US" sz="2300">
                <a:solidFill>
                  <a:srgbClr val="000000"/>
                </a:solidFill>
                <a:latin typeface="Open Sans Bold"/>
                <a:ea typeface="Open Sans Bold"/>
                <a:cs typeface="Open Sans Bold"/>
                <a:sym typeface="Open Sans Bold"/>
              </a:rPr>
              <a:t>diagram 2</a:t>
            </a:r>
            <a:r>
              <a:rPr lang="en-US" sz="2300">
                <a:solidFill>
                  <a:srgbClr val="000000"/>
                </a:solidFill>
                <a:latin typeface="Open Sans"/>
                <a:ea typeface="Open Sans"/>
                <a:cs typeface="Open Sans"/>
                <a:sym typeface="Open Sans"/>
              </a:rPr>
              <a:t> penumpang paling sebanyak</a:t>
            </a:r>
            <a:r>
              <a:rPr lang="en-US" sz="2300">
                <a:solidFill>
                  <a:srgbClr val="000000"/>
                </a:solidFill>
                <a:latin typeface="Open Sans Bold"/>
                <a:ea typeface="Open Sans Bold"/>
                <a:cs typeface="Open Sans Bold"/>
                <a:sym typeface="Open Sans Bold"/>
              </a:rPr>
              <a:t> selamat</a:t>
            </a:r>
            <a:r>
              <a:rPr lang="en-US" sz="2300">
                <a:solidFill>
                  <a:srgbClr val="000000"/>
                </a:solidFill>
                <a:latin typeface="Open Sans"/>
                <a:ea typeface="Open Sans"/>
                <a:cs typeface="Open Sans"/>
                <a:sym typeface="Open Sans"/>
              </a:rPr>
              <a:t> adalah penumpang yang </a:t>
            </a:r>
            <a:r>
              <a:rPr lang="en-US" sz="2300">
                <a:solidFill>
                  <a:srgbClr val="000000"/>
                </a:solidFill>
                <a:latin typeface="Open Sans Bold"/>
                <a:ea typeface="Open Sans Bold"/>
                <a:cs typeface="Open Sans Bold"/>
                <a:sym typeface="Open Sans Bold"/>
              </a:rPr>
              <a:t>memiliki biaya tiket paling mahal</a:t>
            </a:r>
            <a:r>
              <a:rPr lang="en-US" sz="2300">
                <a:solidFill>
                  <a:srgbClr val="000000"/>
                </a:solidFill>
                <a:latin typeface="Open Sans"/>
                <a:ea typeface="Open Sans"/>
                <a:cs typeface="Open Sans"/>
                <a:sym typeface="Open Sans"/>
              </a:rPr>
              <a:t>. Hal ini dikarenakan </a:t>
            </a:r>
            <a:r>
              <a:rPr lang="en-US" sz="2300">
                <a:solidFill>
                  <a:srgbClr val="000000"/>
                </a:solidFill>
                <a:latin typeface="Open Sans Bold"/>
                <a:ea typeface="Open Sans Bold"/>
                <a:cs typeface="Open Sans Bold"/>
                <a:sym typeface="Open Sans Bold"/>
              </a:rPr>
              <a:t>prioritas penyelamatan</a:t>
            </a:r>
            <a:r>
              <a:rPr lang="en-US" sz="2300">
                <a:solidFill>
                  <a:srgbClr val="000000"/>
                </a:solidFill>
                <a:latin typeface="Open Sans"/>
                <a:ea typeface="Open Sans"/>
                <a:cs typeface="Open Sans"/>
                <a:sym typeface="Open Sans"/>
              </a:rPr>
              <a:t> penumpang yang mana jika dikorelasikan dengan </a:t>
            </a:r>
            <a:r>
              <a:rPr lang="en-US" sz="2300">
                <a:solidFill>
                  <a:srgbClr val="000000"/>
                </a:solidFill>
                <a:latin typeface="Open Sans Bold"/>
                <a:ea typeface="Open Sans Bold"/>
                <a:cs typeface="Open Sans Bold"/>
                <a:sym typeface="Open Sans Bold"/>
              </a:rPr>
              <a:t>variabel pclass</a:t>
            </a:r>
            <a:r>
              <a:rPr lang="en-US" sz="2300">
                <a:solidFill>
                  <a:srgbClr val="000000"/>
                </a:solidFill>
                <a:latin typeface="Open Sans"/>
                <a:ea typeface="Open Sans"/>
                <a:cs typeface="Open Sans"/>
                <a:sym typeface="Open Sans"/>
              </a:rPr>
              <a:t> maka, penumpang </a:t>
            </a:r>
            <a:r>
              <a:rPr lang="en-US" sz="2300">
                <a:solidFill>
                  <a:srgbClr val="000000"/>
                </a:solidFill>
                <a:latin typeface="Open Sans Bold"/>
                <a:ea typeface="Open Sans Bold"/>
                <a:cs typeface="Open Sans Bold"/>
                <a:sym typeface="Open Sans Bold"/>
              </a:rPr>
              <a:t>diprioritaskan</a:t>
            </a:r>
            <a:r>
              <a:rPr lang="en-US" sz="2300">
                <a:solidFill>
                  <a:srgbClr val="000000"/>
                </a:solidFill>
                <a:latin typeface="Open Sans"/>
                <a:ea typeface="Open Sans"/>
                <a:cs typeface="Open Sans"/>
                <a:sym typeface="Open Sans"/>
              </a:rPr>
              <a:t> untuk </a:t>
            </a:r>
            <a:r>
              <a:rPr lang="en-US" sz="2300">
                <a:solidFill>
                  <a:srgbClr val="000000"/>
                </a:solidFill>
                <a:latin typeface="Open Sans Bold"/>
                <a:ea typeface="Open Sans Bold"/>
                <a:cs typeface="Open Sans Bold"/>
                <a:sym typeface="Open Sans Bold"/>
              </a:rPr>
              <a:t>diselamatkan</a:t>
            </a:r>
            <a:r>
              <a:rPr lang="en-US" sz="2300">
                <a:solidFill>
                  <a:srgbClr val="000000"/>
                </a:solidFill>
                <a:latin typeface="Open Sans"/>
                <a:ea typeface="Open Sans"/>
                <a:cs typeface="Open Sans"/>
                <a:sym typeface="Open Sans"/>
              </a:rPr>
              <a:t> adalah penumpang </a:t>
            </a:r>
            <a:r>
              <a:rPr lang="en-US" sz="2300">
                <a:solidFill>
                  <a:srgbClr val="000000"/>
                </a:solidFill>
                <a:latin typeface="Open Sans Bold"/>
                <a:ea typeface="Open Sans Bold"/>
                <a:cs typeface="Open Sans Bold"/>
                <a:sym typeface="Open Sans Bold"/>
              </a:rPr>
              <a:t>kelas atas</a:t>
            </a:r>
            <a:r>
              <a:rPr lang="en-US" sz="2300">
                <a:solidFill>
                  <a:srgbClr val="000000"/>
                </a:solidFill>
                <a:latin typeface="Open Sans"/>
                <a:ea typeface="Open Sans"/>
                <a:cs typeface="Open Sans"/>
                <a:sym typeface="Open Sans"/>
              </a:rPr>
              <a:t> atau penumpang</a:t>
            </a:r>
            <a:r>
              <a:rPr lang="en-US" sz="2300">
                <a:solidFill>
                  <a:srgbClr val="000000"/>
                </a:solidFill>
                <a:latin typeface="Open Sans Bold"/>
                <a:ea typeface="Open Sans Bold"/>
                <a:cs typeface="Open Sans Bold"/>
                <a:sym typeface="Open Sans Bold"/>
              </a:rPr>
              <a:t> yang memiliki tarif tiket paling mahal</a:t>
            </a:r>
            <a:r>
              <a:rPr lang="en-US" sz="2300">
                <a:solidFill>
                  <a:srgbClr val="000000"/>
                </a:solidFill>
                <a:latin typeface="Open Sans"/>
                <a:ea typeface="Open Sans"/>
                <a:cs typeface="Open Sans"/>
                <a:sym typeface="Open Sans"/>
              </a:rPr>
              <a:t>.</a:t>
            </a:r>
          </a:p>
        </p:txBody>
      </p:sp>
      <p:sp>
        <p:nvSpPr>
          <p:cNvPr id="16" name="TextBox 16"/>
          <p:cNvSpPr txBox="1"/>
          <p:nvPr/>
        </p:nvSpPr>
        <p:spPr>
          <a:xfrm>
            <a:off x="9381368" y="6943648"/>
            <a:ext cx="6218652"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2</a:t>
            </a:r>
          </a:p>
        </p:txBody>
      </p:sp>
      <p:sp>
        <p:nvSpPr>
          <p:cNvPr id="17" name="TextBox 17"/>
          <p:cNvSpPr txBox="1"/>
          <p:nvPr/>
        </p:nvSpPr>
        <p:spPr>
          <a:xfrm>
            <a:off x="1849791" y="6946638"/>
            <a:ext cx="6218652"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0486C"/>
            </a:solidFill>
          </p:spPr>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94335" y="2435048"/>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30486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954971" y="8293335"/>
            <a:ext cx="3987330" cy="39873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AEB"/>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968432" y="1812402"/>
            <a:ext cx="6153156" cy="4903128"/>
          </a:xfrm>
          <a:custGeom>
            <a:avLst/>
            <a:gdLst/>
            <a:ahLst/>
            <a:cxnLst/>
            <a:rect l="l" t="t" r="r" b="b"/>
            <a:pathLst>
              <a:path w="6153156" h="4903128">
                <a:moveTo>
                  <a:pt x="0" y="0"/>
                </a:moveTo>
                <a:lnTo>
                  <a:pt x="6153156" y="0"/>
                </a:lnTo>
                <a:lnTo>
                  <a:pt x="6153156" y="4903128"/>
                </a:lnTo>
                <a:lnTo>
                  <a:pt x="0" y="4903128"/>
                </a:lnTo>
                <a:lnTo>
                  <a:pt x="0" y="0"/>
                </a:lnTo>
                <a:close/>
              </a:path>
            </a:pathLst>
          </a:custGeom>
          <a:blipFill>
            <a:blip r:embed="rId2"/>
            <a:stretch>
              <a:fillRect/>
            </a:stretch>
          </a:blipFill>
          <a:ln w="38100" cap="sq">
            <a:solidFill>
              <a:srgbClr val="000000"/>
            </a:solidFill>
            <a:prstDash val="solid"/>
            <a:miter/>
          </a:ln>
        </p:spPr>
      </p:sp>
      <p:sp>
        <p:nvSpPr>
          <p:cNvPr id="12" name="Freeform 12"/>
          <p:cNvSpPr/>
          <p:nvPr/>
        </p:nvSpPr>
        <p:spPr>
          <a:xfrm>
            <a:off x="2338362" y="1812402"/>
            <a:ext cx="6153156" cy="4903128"/>
          </a:xfrm>
          <a:custGeom>
            <a:avLst/>
            <a:gdLst/>
            <a:ahLst/>
            <a:cxnLst/>
            <a:rect l="l" t="t" r="r" b="b"/>
            <a:pathLst>
              <a:path w="6153156" h="4903128">
                <a:moveTo>
                  <a:pt x="0" y="0"/>
                </a:moveTo>
                <a:lnTo>
                  <a:pt x="6153156" y="0"/>
                </a:lnTo>
                <a:lnTo>
                  <a:pt x="6153156" y="4903128"/>
                </a:lnTo>
                <a:lnTo>
                  <a:pt x="0" y="4903128"/>
                </a:lnTo>
                <a:lnTo>
                  <a:pt x="0" y="0"/>
                </a:lnTo>
                <a:close/>
              </a:path>
            </a:pathLst>
          </a:custGeom>
          <a:blipFill>
            <a:blip r:embed="rId3"/>
            <a:stretch>
              <a:fillRect/>
            </a:stretch>
          </a:blipFill>
          <a:ln w="38100" cap="sq">
            <a:solidFill>
              <a:srgbClr val="000000"/>
            </a:solidFill>
            <a:prstDash val="solid"/>
            <a:miter/>
          </a:ln>
        </p:spPr>
      </p:sp>
      <p:sp>
        <p:nvSpPr>
          <p:cNvPr id="13" name="TextBox 13"/>
          <p:cNvSpPr txBox="1"/>
          <p:nvPr/>
        </p:nvSpPr>
        <p:spPr>
          <a:xfrm>
            <a:off x="768951" y="296934"/>
            <a:ext cx="12437305" cy="854076"/>
          </a:xfrm>
          <a:prstGeom prst="rect">
            <a:avLst/>
          </a:prstGeom>
        </p:spPr>
        <p:txBody>
          <a:bodyPr lIns="0" tIns="0" rIns="0" bIns="0" rtlCol="0" anchor="t">
            <a:spAutoFit/>
          </a:bodyPr>
          <a:lstStyle/>
          <a:p>
            <a:pPr algn="l">
              <a:lnSpc>
                <a:spcPts val="6999"/>
              </a:lnSpc>
            </a:pPr>
            <a:r>
              <a:rPr lang="en-US" sz="4999" spc="99">
                <a:solidFill>
                  <a:srgbClr val="EAEAEB"/>
                </a:solidFill>
                <a:latin typeface="Garet Bold"/>
                <a:ea typeface="Garet Bold"/>
                <a:cs typeface="Garet Bold"/>
                <a:sym typeface="Garet Bold"/>
              </a:rPr>
              <a:t>VISUALISASI DATA EMBARKED</a:t>
            </a:r>
          </a:p>
        </p:txBody>
      </p:sp>
      <p:sp>
        <p:nvSpPr>
          <p:cNvPr id="14" name="TextBox 14"/>
          <p:cNvSpPr txBox="1"/>
          <p:nvPr/>
        </p:nvSpPr>
        <p:spPr>
          <a:xfrm>
            <a:off x="14516197" y="536647"/>
            <a:ext cx="2743103" cy="389255"/>
          </a:xfrm>
          <a:prstGeom prst="rect">
            <a:avLst/>
          </a:prstGeom>
        </p:spPr>
        <p:txBody>
          <a:bodyPr lIns="0" tIns="0" rIns="0" bIns="0" rtlCol="0" anchor="t">
            <a:spAutoFit/>
          </a:bodyPr>
          <a:lstStyle/>
          <a:p>
            <a:pPr algn="ctr">
              <a:lnSpc>
                <a:spcPts val="3220"/>
              </a:lnSpc>
            </a:pPr>
            <a:r>
              <a:rPr lang="en-US" sz="2300">
                <a:solidFill>
                  <a:srgbClr val="EAEAEB"/>
                </a:solidFill>
                <a:latin typeface="Garet Bold"/>
                <a:ea typeface="Garet Bold"/>
                <a:cs typeface="Garet Bold"/>
                <a:sym typeface="Garet Bold"/>
              </a:rPr>
              <a:t>Titanic</a:t>
            </a:r>
          </a:p>
        </p:txBody>
      </p:sp>
      <p:sp>
        <p:nvSpPr>
          <p:cNvPr id="15" name="TextBox 15"/>
          <p:cNvSpPr txBox="1"/>
          <p:nvPr/>
        </p:nvSpPr>
        <p:spPr>
          <a:xfrm>
            <a:off x="768951" y="7447653"/>
            <a:ext cx="16490349" cy="260794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Pelabuhan kapal dikategorikan (C = Cherbourg, Q = Queenstown, S = Southampton). Pada gambar </a:t>
            </a:r>
            <a:r>
              <a:rPr lang="en-US" sz="2300">
                <a:solidFill>
                  <a:srgbClr val="000000"/>
                </a:solidFill>
                <a:latin typeface="Open Sans Bold"/>
                <a:ea typeface="Open Sans Bold"/>
                <a:cs typeface="Open Sans Bold"/>
                <a:sym typeface="Open Sans Bold"/>
              </a:rPr>
              <a:t>diagram 1</a:t>
            </a:r>
            <a:r>
              <a:rPr lang="en-US" sz="2300">
                <a:solidFill>
                  <a:srgbClr val="000000"/>
                </a:solidFill>
                <a:latin typeface="Open Sans"/>
                <a:ea typeface="Open Sans"/>
                <a:cs typeface="Open Sans"/>
                <a:sym typeface="Open Sans"/>
              </a:rPr>
              <a:t> bahwa penumpang paling banyak berasal dari </a:t>
            </a:r>
            <a:r>
              <a:rPr lang="en-US" sz="2300">
                <a:solidFill>
                  <a:srgbClr val="000000"/>
                </a:solidFill>
                <a:latin typeface="Open Sans Bold"/>
                <a:ea typeface="Open Sans Bold"/>
                <a:cs typeface="Open Sans Bold"/>
                <a:sym typeface="Open Sans Bold"/>
              </a:rPr>
              <a:t>pelabuhan  S = Southampton</a:t>
            </a:r>
            <a:r>
              <a:rPr lang="en-US" sz="2300">
                <a:solidFill>
                  <a:srgbClr val="000000"/>
                </a:solidFill>
                <a:latin typeface="Open Sans"/>
                <a:ea typeface="Open Sans"/>
                <a:cs typeface="Open Sans"/>
                <a:sym typeface="Open Sans"/>
              </a:rPr>
              <a:t> sebanyak </a:t>
            </a:r>
            <a:r>
              <a:rPr lang="en-US" sz="2300">
                <a:solidFill>
                  <a:srgbClr val="000000"/>
                </a:solidFill>
                <a:latin typeface="Open Sans Bold"/>
                <a:ea typeface="Open Sans Bold"/>
                <a:cs typeface="Open Sans Bold"/>
                <a:sym typeface="Open Sans Bold"/>
              </a:rPr>
              <a:t>646 penumpang</a:t>
            </a:r>
            <a:r>
              <a:rPr lang="en-US" sz="2300">
                <a:solidFill>
                  <a:srgbClr val="000000"/>
                </a:solidFill>
                <a:latin typeface="Open Sans"/>
                <a:ea typeface="Open Sans"/>
                <a:cs typeface="Open Sans"/>
                <a:sym typeface="Open Sans"/>
              </a:rPr>
              <a:t>. Pada </a:t>
            </a:r>
            <a:r>
              <a:rPr lang="en-US" sz="2300">
                <a:solidFill>
                  <a:srgbClr val="000000"/>
                </a:solidFill>
                <a:latin typeface="Open Sans Bold"/>
                <a:ea typeface="Open Sans Bold"/>
                <a:cs typeface="Open Sans Bold"/>
                <a:sym typeface="Open Sans Bold"/>
              </a:rPr>
              <a:t>diagram 2</a:t>
            </a:r>
            <a:r>
              <a:rPr lang="en-US" sz="2300">
                <a:solidFill>
                  <a:srgbClr val="000000"/>
                </a:solidFill>
                <a:latin typeface="Open Sans"/>
                <a:ea typeface="Open Sans"/>
                <a:cs typeface="Open Sans"/>
                <a:sym typeface="Open Sans"/>
              </a:rPr>
              <a:t> penumpang yang banyak selamat adalah penumpang yang berasal dari </a:t>
            </a:r>
            <a:r>
              <a:rPr lang="en-US" sz="2300">
                <a:solidFill>
                  <a:srgbClr val="000000"/>
                </a:solidFill>
                <a:latin typeface="Open Sans Bold"/>
                <a:ea typeface="Open Sans Bold"/>
                <a:cs typeface="Open Sans Bold"/>
                <a:sym typeface="Open Sans Bold"/>
              </a:rPr>
              <a:t>pelabuhan C = Cherbourg</a:t>
            </a:r>
            <a:r>
              <a:rPr lang="en-US" sz="2300">
                <a:solidFill>
                  <a:srgbClr val="000000"/>
                </a:solidFill>
                <a:latin typeface="Open Sans"/>
                <a:ea typeface="Open Sans"/>
                <a:cs typeface="Open Sans"/>
                <a:sym typeface="Open Sans"/>
              </a:rPr>
              <a:t>. Walaupun pada </a:t>
            </a:r>
            <a:r>
              <a:rPr lang="en-US" sz="2300">
                <a:solidFill>
                  <a:srgbClr val="000000"/>
                </a:solidFill>
                <a:latin typeface="Open Sans Bold"/>
                <a:ea typeface="Open Sans Bold"/>
                <a:cs typeface="Open Sans Bold"/>
                <a:sym typeface="Open Sans Bold"/>
              </a:rPr>
              <a:t>diagram 2</a:t>
            </a:r>
            <a:r>
              <a:rPr lang="en-US" sz="2300">
                <a:solidFill>
                  <a:srgbClr val="000000"/>
                </a:solidFill>
                <a:latin typeface="Open Sans"/>
                <a:ea typeface="Open Sans"/>
                <a:cs typeface="Open Sans"/>
                <a:sym typeface="Open Sans"/>
              </a:rPr>
              <a:t> jumlah penumpang selamat berasal dari </a:t>
            </a:r>
            <a:r>
              <a:rPr lang="en-US" sz="2300">
                <a:solidFill>
                  <a:srgbClr val="000000"/>
                </a:solidFill>
                <a:latin typeface="Open Sans Bold"/>
                <a:ea typeface="Open Sans Bold"/>
                <a:cs typeface="Open Sans Bold"/>
                <a:sym typeface="Open Sans Bold"/>
              </a:rPr>
              <a:t>pelabuhan S = Southampton </a:t>
            </a:r>
            <a:r>
              <a:rPr lang="en-US" sz="2300">
                <a:solidFill>
                  <a:srgbClr val="000000"/>
                </a:solidFill>
                <a:latin typeface="Open Sans"/>
                <a:ea typeface="Open Sans"/>
                <a:cs typeface="Open Sans"/>
                <a:sym typeface="Open Sans"/>
              </a:rPr>
              <a:t>memiliki </a:t>
            </a:r>
            <a:r>
              <a:rPr lang="en-US" sz="2300">
                <a:solidFill>
                  <a:srgbClr val="000000"/>
                </a:solidFill>
                <a:latin typeface="Open Sans Bold"/>
                <a:ea typeface="Open Sans Bold"/>
                <a:cs typeface="Open Sans Bold"/>
                <a:sym typeface="Open Sans Bold"/>
              </a:rPr>
              <a:t>grafik tertinggi</a:t>
            </a:r>
            <a:r>
              <a:rPr lang="en-US" sz="2300">
                <a:solidFill>
                  <a:srgbClr val="000000"/>
                </a:solidFill>
                <a:latin typeface="Open Sans"/>
                <a:ea typeface="Open Sans"/>
                <a:cs typeface="Open Sans"/>
                <a:sym typeface="Open Sans"/>
              </a:rPr>
              <a:t>, akan tetapi jumlah yang</a:t>
            </a:r>
            <a:r>
              <a:rPr lang="en-US" sz="2300">
                <a:solidFill>
                  <a:srgbClr val="000000"/>
                </a:solidFill>
                <a:latin typeface="Open Sans Bold"/>
                <a:ea typeface="Open Sans Bold"/>
                <a:cs typeface="Open Sans Bold"/>
                <a:sym typeface="Open Sans Bold"/>
              </a:rPr>
              <a:t> tidak selamat </a:t>
            </a:r>
            <a:r>
              <a:rPr lang="en-US" sz="2300">
                <a:solidFill>
                  <a:srgbClr val="000000"/>
                </a:solidFill>
                <a:latin typeface="Open Sans"/>
                <a:ea typeface="Open Sans"/>
                <a:cs typeface="Open Sans"/>
                <a:sym typeface="Open Sans"/>
              </a:rPr>
              <a:t>lebih banyak dibandingkan dengan penumpang yang </a:t>
            </a:r>
            <a:r>
              <a:rPr lang="en-US" sz="2300">
                <a:solidFill>
                  <a:srgbClr val="000000"/>
                </a:solidFill>
                <a:latin typeface="Open Sans Bold"/>
                <a:ea typeface="Open Sans Bold"/>
                <a:cs typeface="Open Sans Bold"/>
                <a:sym typeface="Open Sans Bold"/>
              </a:rPr>
              <a:t>selamat </a:t>
            </a:r>
            <a:r>
              <a:rPr lang="en-US" sz="2300">
                <a:solidFill>
                  <a:srgbClr val="000000"/>
                </a:solidFill>
                <a:latin typeface="Open Sans"/>
                <a:ea typeface="Open Sans"/>
                <a:cs typeface="Open Sans"/>
                <a:sym typeface="Open Sans"/>
              </a:rPr>
              <a:t>jika di analisa berdasarkan dari</a:t>
            </a:r>
            <a:r>
              <a:rPr lang="en-US" sz="2300">
                <a:solidFill>
                  <a:srgbClr val="000000"/>
                </a:solidFill>
                <a:latin typeface="Open Sans Bold"/>
                <a:ea typeface="Open Sans Bold"/>
                <a:cs typeface="Open Sans Bold"/>
                <a:sym typeface="Open Sans Bold"/>
              </a:rPr>
              <a:t> total penumpang dengan pelabuhan S = Southampton  pada diagram 1</a:t>
            </a:r>
            <a:r>
              <a:rPr lang="en-US" sz="2300">
                <a:solidFill>
                  <a:srgbClr val="000000"/>
                </a:solidFill>
                <a:latin typeface="Open Sans"/>
                <a:ea typeface="Open Sans"/>
                <a:cs typeface="Open Sans"/>
                <a:sym typeface="Open Sans"/>
              </a:rPr>
              <a:t>.</a:t>
            </a:r>
          </a:p>
        </p:txBody>
      </p:sp>
      <p:sp>
        <p:nvSpPr>
          <p:cNvPr id="16" name="TextBox 16"/>
          <p:cNvSpPr txBox="1"/>
          <p:nvPr/>
        </p:nvSpPr>
        <p:spPr>
          <a:xfrm>
            <a:off x="9968432" y="6943648"/>
            <a:ext cx="6153156"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2</a:t>
            </a:r>
          </a:p>
        </p:txBody>
      </p:sp>
      <p:sp>
        <p:nvSpPr>
          <p:cNvPr id="17" name="TextBox 17"/>
          <p:cNvSpPr txBox="1"/>
          <p:nvPr/>
        </p:nvSpPr>
        <p:spPr>
          <a:xfrm>
            <a:off x="2338362" y="6946638"/>
            <a:ext cx="6153156"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54034" y="0"/>
            <a:ext cx="5833966" cy="10287000"/>
            <a:chOff x="0" y="0"/>
            <a:chExt cx="4609553" cy="8128000"/>
          </a:xfrm>
        </p:grpSpPr>
        <p:sp>
          <p:nvSpPr>
            <p:cNvPr id="3" name="Freeform 3"/>
            <p:cNvSpPr/>
            <p:nvPr/>
          </p:nvSpPr>
          <p:spPr>
            <a:xfrm>
              <a:off x="0" y="0"/>
              <a:ext cx="4609553" cy="8128000"/>
            </a:xfrm>
            <a:custGeom>
              <a:avLst/>
              <a:gdLst/>
              <a:ahLst/>
              <a:cxnLst/>
              <a:rect l="l" t="t" r="r" b="b"/>
              <a:pathLst>
                <a:path w="4609553" h="8128000">
                  <a:moveTo>
                    <a:pt x="0" y="0"/>
                  </a:moveTo>
                  <a:lnTo>
                    <a:pt x="4609553" y="0"/>
                  </a:lnTo>
                  <a:lnTo>
                    <a:pt x="4609553" y="8128000"/>
                  </a:lnTo>
                  <a:lnTo>
                    <a:pt x="0" y="8128000"/>
                  </a:lnTo>
                  <a:close/>
                </a:path>
              </a:pathLst>
            </a:custGeom>
            <a:solidFill>
              <a:srgbClr val="EAEAEB"/>
            </a:solidFill>
          </p:spPr>
        </p:sp>
        <p:sp>
          <p:nvSpPr>
            <p:cNvPr id="4" name="TextBox 4"/>
            <p:cNvSpPr txBox="1"/>
            <p:nvPr/>
          </p:nvSpPr>
          <p:spPr>
            <a:xfrm>
              <a:off x="0" y="-38100"/>
              <a:ext cx="4609553" cy="81661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551064" y="5997897"/>
            <a:ext cx="17185873" cy="47625"/>
          </a:xfrm>
          <a:prstGeom prst="line">
            <a:avLst/>
          </a:prstGeom>
          <a:ln w="47625" cap="flat">
            <a:solidFill>
              <a:srgbClr val="000000">
                <a:alpha val="29804"/>
              </a:srgbClr>
            </a:solidFill>
            <a:prstDash val="solid"/>
            <a:headEnd type="none" w="sm" len="sm"/>
            <a:tailEnd type="none" w="sm" len="sm"/>
          </a:ln>
        </p:spPr>
      </p:sp>
      <p:sp>
        <p:nvSpPr>
          <p:cNvPr id="6" name="AutoShape 6"/>
          <p:cNvSpPr/>
          <p:nvPr/>
        </p:nvSpPr>
        <p:spPr>
          <a:xfrm flipH="1">
            <a:off x="9144000" y="2400860"/>
            <a:ext cx="0" cy="7222650"/>
          </a:xfrm>
          <a:prstGeom prst="line">
            <a:avLst/>
          </a:prstGeom>
          <a:ln w="47625" cap="flat">
            <a:solidFill>
              <a:srgbClr val="000000">
                <a:alpha val="29804"/>
              </a:srgbClr>
            </a:solidFill>
            <a:prstDash val="solid"/>
            <a:headEnd type="none" w="sm" len="sm"/>
            <a:tailEnd type="none" w="sm" len="sm"/>
          </a:ln>
        </p:spPr>
      </p:sp>
      <p:sp>
        <p:nvSpPr>
          <p:cNvPr id="7" name="AutoShape 7"/>
          <p:cNvSpPr/>
          <p:nvPr/>
        </p:nvSpPr>
        <p:spPr>
          <a:xfrm>
            <a:off x="551064" y="1522485"/>
            <a:ext cx="1310100" cy="0"/>
          </a:xfrm>
          <a:prstGeom prst="line">
            <a:avLst/>
          </a:prstGeom>
          <a:ln w="95250" cap="flat">
            <a:solidFill>
              <a:srgbClr val="30486C"/>
            </a:solidFill>
            <a:prstDash val="solid"/>
            <a:headEnd type="none" w="sm" len="sm"/>
            <a:tailEnd type="none" w="sm" len="sm"/>
          </a:ln>
        </p:spPr>
      </p:sp>
      <p:grpSp>
        <p:nvGrpSpPr>
          <p:cNvPr id="8" name="Group 8"/>
          <p:cNvGrpSpPr/>
          <p:nvPr/>
        </p:nvGrpSpPr>
        <p:grpSpPr>
          <a:xfrm>
            <a:off x="1432799" y="2400860"/>
            <a:ext cx="7276620" cy="669452"/>
            <a:chOff x="0" y="0"/>
            <a:chExt cx="4629276" cy="425895"/>
          </a:xfrm>
        </p:grpSpPr>
        <p:sp>
          <p:nvSpPr>
            <p:cNvPr id="9" name="Freeform 9"/>
            <p:cNvSpPr/>
            <p:nvPr/>
          </p:nvSpPr>
          <p:spPr>
            <a:xfrm>
              <a:off x="0" y="0"/>
              <a:ext cx="4629276" cy="425895"/>
            </a:xfrm>
            <a:custGeom>
              <a:avLst/>
              <a:gdLst/>
              <a:ahLst/>
              <a:cxnLst/>
              <a:rect l="l" t="t" r="r" b="b"/>
              <a:pathLst>
                <a:path w="4629276" h="425895">
                  <a:moveTo>
                    <a:pt x="4426076" y="0"/>
                  </a:moveTo>
                  <a:cubicBezTo>
                    <a:pt x="4538300" y="0"/>
                    <a:pt x="4629276" y="95340"/>
                    <a:pt x="4629276" y="212948"/>
                  </a:cubicBezTo>
                  <a:cubicBezTo>
                    <a:pt x="4629276" y="330556"/>
                    <a:pt x="4538300" y="425895"/>
                    <a:pt x="4426076" y="425895"/>
                  </a:cubicBezTo>
                  <a:lnTo>
                    <a:pt x="203200" y="425895"/>
                  </a:lnTo>
                  <a:cubicBezTo>
                    <a:pt x="90976" y="425895"/>
                    <a:pt x="0" y="330556"/>
                    <a:pt x="0" y="212948"/>
                  </a:cubicBezTo>
                  <a:cubicBezTo>
                    <a:pt x="0" y="95340"/>
                    <a:pt x="90976" y="0"/>
                    <a:pt x="203200" y="0"/>
                  </a:cubicBezTo>
                  <a:close/>
                </a:path>
              </a:pathLst>
            </a:custGeom>
            <a:solidFill>
              <a:srgbClr val="30486C"/>
            </a:solidFill>
          </p:spPr>
        </p:sp>
        <p:sp>
          <p:nvSpPr>
            <p:cNvPr id="10" name="TextBox 10"/>
            <p:cNvSpPr txBox="1"/>
            <p:nvPr/>
          </p:nvSpPr>
          <p:spPr>
            <a:xfrm>
              <a:off x="0" y="-47625"/>
              <a:ext cx="4629276" cy="473520"/>
            </a:xfrm>
            <a:prstGeom prst="rect">
              <a:avLst/>
            </a:prstGeom>
          </p:spPr>
          <p:txBody>
            <a:bodyPr lIns="50800" tIns="50800" rIns="50800" bIns="50800" rtlCol="0" anchor="ctr"/>
            <a:lstStyle/>
            <a:p>
              <a:pPr algn="ctr">
                <a:lnSpc>
                  <a:spcPts val="3499"/>
                </a:lnSpc>
              </a:pPr>
              <a:r>
                <a:rPr lang="en-US" sz="2499">
                  <a:solidFill>
                    <a:srgbClr val="EAEAEB"/>
                  </a:solidFill>
                  <a:latin typeface="Garet Bold"/>
                  <a:ea typeface="Garet Bold"/>
                  <a:cs typeface="Garet Bold"/>
                  <a:sym typeface="Garet Bold"/>
                </a:rPr>
                <a:t>Random Forest</a:t>
              </a:r>
            </a:p>
          </p:txBody>
        </p:sp>
      </p:grpSp>
      <p:grpSp>
        <p:nvGrpSpPr>
          <p:cNvPr id="11" name="Group 11"/>
          <p:cNvGrpSpPr/>
          <p:nvPr/>
        </p:nvGrpSpPr>
        <p:grpSpPr>
          <a:xfrm>
            <a:off x="1432799" y="6643833"/>
            <a:ext cx="7276620" cy="669452"/>
            <a:chOff x="0" y="0"/>
            <a:chExt cx="4629276" cy="425895"/>
          </a:xfrm>
        </p:grpSpPr>
        <p:sp>
          <p:nvSpPr>
            <p:cNvPr id="12" name="Freeform 12"/>
            <p:cNvSpPr/>
            <p:nvPr/>
          </p:nvSpPr>
          <p:spPr>
            <a:xfrm>
              <a:off x="0" y="0"/>
              <a:ext cx="4629276" cy="425895"/>
            </a:xfrm>
            <a:custGeom>
              <a:avLst/>
              <a:gdLst/>
              <a:ahLst/>
              <a:cxnLst/>
              <a:rect l="l" t="t" r="r" b="b"/>
              <a:pathLst>
                <a:path w="4629276" h="425895">
                  <a:moveTo>
                    <a:pt x="4426076" y="0"/>
                  </a:moveTo>
                  <a:cubicBezTo>
                    <a:pt x="4538300" y="0"/>
                    <a:pt x="4629276" y="95340"/>
                    <a:pt x="4629276" y="212948"/>
                  </a:cubicBezTo>
                  <a:cubicBezTo>
                    <a:pt x="4629276" y="330556"/>
                    <a:pt x="4538300" y="425895"/>
                    <a:pt x="4426076" y="425895"/>
                  </a:cubicBezTo>
                  <a:lnTo>
                    <a:pt x="203200" y="425895"/>
                  </a:lnTo>
                  <a:cubicBezTo>
                    <a:pt x="90976" y="425895"/>
                    <a:pt x="0" y="330556"/>
                    <a:pt x="0" y="212948"/>
                  </a:cubicBezTo>
                  <a:cubicBezTo>
                    <a:pt x="0" y="95340"/>
                    <a:pt x="90976" y="0"/>
                    <a:pt x="203200" y="0"/>
                  </a:cubicBezTo>
                  <a:close/>
                </a:path>
              </a:pathLst>
            </a:custGeom>
            <a:solidFill>
              <a:srgbClr val="000000"/>
            </a:solidFill>
          </p:spPr>
        </p:sp>
        <p:sp>
          <p:nvSpPr>
            <p:cNvPr id="13" name="TextBox 13"/>
            <p:cNvSpPr txBox="1"/>
            <p:nvPr/>
          </p:nvSpPr>
          <p:spPr>
            <a:xfrm>
              <a:off x="0" y="-47625"/>
              <a:ext cx="4629276" cy="473520"/>
            </a:xfrm>
            <a:prstGeom prst="rect">
              <a:avLst/>
            </a:prstGeom>
          </p:spPr>
          <p:txBody>
            <a:bodyPr lIns="50800" tIns="50800" rIns="50800" bIns="50800" rtlCol="0" anchor="ctr"/>
            <a:lstStyle/>
            <a:p>
              <a:pPr algn="ctr">
                <a:lnSpc>
                  <a:spcPts val="3499"/>
                </a:lnSpc>
              </a:pPr>
              <a:r>
                <a:rPr lang="en-US" sz="2499">
                  <a:solidFill>
                    <a:srgbClr val="EAEAEB"/>
                  </a:solidFill>
                  <a:latin typeface="Garet Bold"/>
                  <a:ea typeface="Garet Bold"/>
                  <a:cs typeface="Garet Bold"/>
                  <a:sym typeface="Garet Bold"/>
                </a:rPr>
                <a:t>Support Vector Machine (SVM)</a:t>
              </a:r>
            </a:p>
          </p:txBody>
        </p:sp>
      </p:grpSp>
      <p:grpSp>
        <p:nvGrpSpPr>
          <p:cNvPr id="14" name="Group 14"/>
          <p:cNvGrpSpPr/>
          <p:nvPr/>
        </p:nvGrpSpPr>
        <p:grpSpPr>
          <a:xfrm>
            <a:off x="10563822" y="2400860"/>
            <a:ext cx="6959925" cy="669452"/>
            <a:chOff x="0" y="0"/>
            <a:chExt cx="4427799" cy="425895"/>
          </a:xfrm>
        </p:grpSpPr>
        <p:sp>
          <p:nvSpPr>
            <p:cNvPr id="15" name="Freeform 15"/>
            <p:cNvSpPr/>
            <p:nvPr/>
          </p:nvSpPr>
          <p:spPr>
            <a:xfrm>
              <a:off x="0" y="0"/>
              <a:ext cx="4427799" cy="425895"/>
            </a:xfrm>
            <a:custGeom>
              <a:avLst/>
              <a:gdLst/>
              <a:ahLst/>
              <a:cxnLst/>
              <a:rect l="l" t="t" r="r" b="b"/>
              <a:pathLst>
                <a:path w="4427799" h="425895">
                  <a:moveTo>
                    <a:pt x="4224599" y="0"/>
                  </a:moveTo>
                  <a:cubicBezTo>
                    <a:pt x="4336823" y="0"/>
                    <a:pt x="4427799" y="95340"/>
                    <a:pt x="4427799" y="212948"/>
                  </a:cubicBezTo>
                  <a:cubicBezTo>
                    <a:pt x="4427799" y="330556"/>
                    <a:pt x="4336823" y="425895"/>
                    <a:pt x="4224599" y="425895"/>
                  </a:cubicBezTo>
                  <a:lnTo>
                    <a:pt x="203200" y="425895"/>
                  </a:lnTo>
                  <a:cubicBezTo>
                    <a:pt x="90976" y="425895"/>
                    <a:pt x="0" y="330556"/>
                    <a:pt x="0" y="212948"/>
                  </a:cubicBezTo>
                  <a:cubicBezTo>
                    <a:pt x="0" y="95340"/>
                    <a:pt x="90976" y="0"/>
                    <a:pt x="203200" y="0"/>
                  </a:cubicBezTo>
                  <a:close/>
                </a:path>
              </a:pathLst>
            </a:custGeom>
            <a:solidFill>
              <a:srgbClr val="000000"/>
            </a:solidFill>
          </p:spPr>
        </p:sp>
        <p:sp>
          <p:nvSpPr>
            <p:cNvPr id="16" name="TextBox 16"/>
            <p:cNvSpPr txBox="1"/>
            <p:nvPr/>
          </p:nvSpPr>
          <p:spPr>
            <a:xfrm>
              <a:off x="0" y="-47625"/>
              <a:ext cx="4427799" cy="473520"/>
            </a:xfrm>
            <a:prstGeom prst="rect">
              <a:avLst/>
            </a:prstGeom>
          </p:spPr>
          <p:txBody>
            <a:bodyPr lIns="50800" tIns="50800" rIns="50800" bIns="50800" rtlCol="0" anchor="ctr"/>
            <a:lstStyle/>
            <a:p>
              <a:pPr algn="ctr">
                <a:lnSpc>
                  <a:spcPts val="3499"/>
                </a:lnSpc>
              </a:pPr>
              <a:r>
                <a:rPr lang="en-US" sz="2499">
                  <a:solidFill>
                    <a:srgbClr val="EAEAEB"/>
                  </a:solidFill>
                  <a:latin typeface="Garet Bold"/>
                  <a:ea typeface="Garet Bold"/>
                  <a:cs typeface="Garet Bold"/>
                  <a:sym typeface="Garet Bold"/>
                </a:rPr>
                <a:t>Decision Tree</a:t>
              </a:r>
            </a:p>
          </p:txBody>
        </p:sp>
      </p:grpSp>
      <p:grpSp>
        <p:nvGrpSpPr>
          <p:cNvPr id="17" name="Group 17"/>
          <p:cNvGrpSpPr/>
          <p:nvPr/>
        </p:nvGrpSpPr>
        <p:grpSpPr>
          <a:xfrm>
            <a:off x="10563822" y="6643833"/>
            <a:ext cx="6695478" cy="669452"/>
            <a:chOff x="0" y="0"/>
            <a:chExt cx="4259562" cy="425895"/>
          </a:xfrm>
        </p:grpSpPr>
        <p:sp>
          <p:nvSpPr>
            <p:cNvPr id="18" name="Freeform 18"/>
            <p:cNvSpPr/>
            <p:nvPr/>
          </p:nvSpPr>
          <p:spPr>
            <a:xfrm>
              <a:off x="0" y="0"/>
              <a:ext cx="4259562" cy="425895"/>
            </a:xfrm>
            <a:custGeom>
              <a:avLst/>
              <a:gdLst/>
              <a:ahLst/>
              <a:cxnLst/>
              <a:rect l="l" t="t" r="r" b="b"/>
              <a:pathLst>
                <a:path w="4259562" h="425895">
                  <a:moveTo>
                    <a:pt x="4056362" y="0"/>
                  </a:moveTo>
                  <a:cubicBezTo>
                    <a:pt x="4168586" y="0"/>
                    <a:pt x="4259562" y="95340"/>
                    <a:pt x="4259562" y="212948"/>
                  </a:cubicBezTo>
                  <a:cubicBezTo>
                    <a:pt x="4259562" y="330556"/>
                    <a:pt x="4168586" y="425895"/>
                    <a:pt x="4056362" y="425895"/>
                  </a:cubicBezTo>
                  <a:lnTo>
                    <a:pt x="203200" y="425895"/>
                  </a:lnTo>
                  <a:cubicBezTo>
                    <a:pt x="90976" y="425895"/>
                    <a:pt x="0" y="330556"/>
                    <a:pt x="0" y="212948"/>
                  </a:cubicBezTo>
                  <a:cubicBezTo>
                    <a:pt x="0" y="95340"/>
                    <a:pt x="90976" y="0"/>
                    <a:pt x="203200" y="0"/>
                  </a:cubicBezTo>
                  <a:close/>
                </a:path>
              </a:pathLst>
            </a:custGeom>
            <a:solidFill>
              <a:srgbClr val="30486C"/>
            </a:solidFill>
          </p:spPr>
        </p:sp>
        <p:sp>
          <p:nvSpPr>
            <p:cNvPr id="19" name="TextBox 19"/>
            <p:cNvSpPr txBox="1"/>
            <p:nvPr/>
          </p:nvSpPr>
          <p:spPr>
            <a:xfrm>
              <a:off x="0" y="-47625"/>
              <a:ext cx="4259562" cy="473520"/>
            </a:xfrm>
            <a:prstGeom prst="rect">
              <a:avLst/>
            </a:prstGeom>
          </p:spPr>
          <p:txBody>
            <a:bodyPr lIns="50800" tIns="50800" rIns="50800" bIns="50800" rtlCol="0" anchor="ctr"/>
            <a:lstStyle/>
            <a:p>
              <a:pPr algn="ctr">
                <a:lnSpc>
                  <a:spcPts val="3499"/>
                </a:lnSpc>
              </a:pPr>
              <a:r>
                <a:rPr lang="en-US" sz="2499">
                  <a:solidFill>
                    <a:srgbClr val="EAEAEB"/>
                  </a:solidFill>
                  <a:latin typeface="Garet Bold"/>
                  <a:ea typeface="Garet Bold"/>
                  <a:cs typeface="Garet Bold"/>
                  <a:sym typeface="Garet Bold"/>
                </a:rPr>
                <a:t>Naive Bayes</a:t>
              </a:r>
            </a:p>
          </p:txBody>
        </p:sp>
      </p:grpSp>
      <p:sp>
        <p:nvSpPr>
          <p:cNvPr id="20" name="TextBox 20"/>
          <p:cNvSpPr txBox="1"/>
          <p:nvPr/>
        </p:nvSpPr>
        <p:spPr>
          <a:xfrm>
            <a:off x="512964" y="373134"/>
            <a:ext cx="10769833" cy="854076"/>
          </a:xfrm>
          <a:prstGeom prst="rect">
            <a:avLst/>
          </a:prstGeom>
        </p:spPr>
        <p:txBody>
          <a:bodyPr lIns="0" tIns="0" rIns="0" bIns="0" rtlCol="0" anchor="t">
            <a:spAutoFit/>
          </a:bodyPr>
          <a:lstStyle/>
          <a:p>
            <a:pPr algn="l">
              <a:lnSpc>
                <a:spcPts val="6999"/>
              </a:lnSpc>
            </a:pPr>
            <a:r>
              <a:rPr lang="en-US" sz="4999" spc="99">
                <a:solidFill>
                  <a:srgbClr val="000000"/>
                </a:solidFill>
                <a:latin typeface="Garet Bold"/>
                <a:ea typeface="Garet Bold"/>
                <a:cs typeface="Garet Bold"/>
                <a:sym typeface="Garet Bold"/>
              </a:rPr>
              <a:t>MODEL ANALISIS</a:t>
            </a:r>
          </a:p>
        </p:txBody>
      </p:sp>
      <p:sp>
        <p:nvSpPr>
          <p:cNvPr id="21" name="TextBox 21"/>
          <p:cNvSpPr txBox="1"/>
          <p:nvPr/>
        </p:nvSpPr>
        <p:spPr>
          <a:xfrm>
            <a:off x="15075849" y="612847"/>
            <a:ext cx="2743103" cy="389255"/>
          </a:xfrm>
          <a:prstGeom prst="rect">
            <a:avLst/>
          </a:prstGeom>
        </p:spPr>
        <p:txBody>
          <a:bodyPr lIns="0" tIns="0" rIns="0" bIns="0" rtlCol="0" anchor="t">
            <a:spAutoFit/>
          </a:bodyPr>
          <a:lstStyle/>
          <a:p>
            <a:pPr algn="ctr">
              <a:lnSpc>
                <a:spcPts val="3220"/>
              </a:lnSpc>
            </a:pPr>
            <a:r>
              <a:rPr lang="en-US" sz="2300">
                <a:solidFill>
                  <a:srgbClr val="FFFFFF"/>
                </a:solidFill>
                <a:latin typeface="Garet Bold"/>
                <a:ea typeface="Garet Bold"/>
                <a:cs typeface="Garet Bold"/>
                <a:sym typeface="Garet Bold"/>
              </a:rPr>
              <a:t>Titanic</a:t>
            </a:r>
          </a:p>
        </p:txBody>
      </p:sp>
      <p:sp>
        <p:nvSpPr>
          <p:cNvPr id="22" name="TextBox 22"/>
          <p:cNvSpPr txBox="1"/>
          <p:nvPr/>
        </p:nvSpPr>
        <p:spPr>
          <a:xfrm>
            <a:off x="763347" y="3285411"/>
            <a:ext cx="7946072" cy="173164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Random Forest adalah salah satu pilihan yang baik untuk memprediksi pada dataset Titanic, karena model yang mudah digunakan dengan akurasi yang relatif tinggi tanpa banyak pra-pemrosesan data.</a:t>
            </a:r>
          </a:p>
        </p:txBody>
      </p:sp>
      <p:grpSp>
        <p:nvGrpSpPr>
          <p:cNvPr id="23" name="Group 23"/>
          <p:cNvGrpSpPr/>
          <p:nvPr/>
        </p:nvGrpSpPr>
        <p:grpSpPr>
          <a:xfrm>
            <a:off x="763347" y="2400860"/>
            <a:ext cx="669452" cy="66945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894370" y="2400860"/>
            <a:ext cx="669452" cy="66945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86C"/>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763347" y="6643833"/>
            <a:ext cx="669452" cy="66945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86C"/>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9894370" y="6643833"/>
            <a:ext cx="669452" cy="66945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763347" y="7528384"/>
            <a:ext cx="7946072" cy="173164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SVM adalah algoritma yang kuat untuk klasifikasi dengan margin yang jelas antara variabel. Untuk prediksi dataset Titanic, SVM bisa menjadi pilihan yang baik, terutama karena dapat menangani kompleksitas data dan outlier.</a:t>
            </a:r>
          </a:p>
        </p:txBody>
      </p:sp>
      <p:sp>
        <p:nvSpPr>
          <p:cNvPr id="36" name="TextBox 36"/>
          <p:cNvSpPr txBox="1"/>
          <p:nvPr/>
        </p:nvSpPr>
        <p:spPr>
          <a:xfrm>
            <a:off x="9894370" y="3285411"/>
            <a:ext cx="7629377" cy="21697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Model Decision Tree sederhana namun efektif untuk memprediksi keselamatan penumpang Titanic karena kemampuannya menangani fitur numerik dan kategori, interpretasi yang jelas, dan pengaturan hyperparameter yang mudah. </a:t>
            </a:r>
          </a:p>
        </p:txBody>
      </p:sp>
      <p:sp>
        <p:nvSpPr>
          <p:cNvPr id="37" name="TextBox 37"/>
          <p:cNvSpPr txBox="1"/>
          <p:nvPr/>
        </p:nvSpPr>
        <p:spPr>
          <a:xfrm>
            <a:off x="9894370" y="7528384"/>
            <a:ext cx="7629377" cy="21697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Naive Bayes adalah model yang cepat, sederhana, dan cukup akurat untuk klasifikasi dasar seperti prediksi kelangsungan hidup (survival) pada dataset Titanic. Algoritma ini bekerja dengan baik pada dataset Titanic yang memiliki fitur kategori dan berukuran sedang.</a:t>
            </a:r>
          </a:p>
        </p:txBody>
      </p:sp>
      <p:grpSp>
        <p:nvGrpSpPr>
          <p:cNvPr id="38" name="Group 38"/>
          <p:cNvGrpSpPr/>
          <p:nvPr/>
        </p:nvGrpSpPr>
        <p:grpSpPr>
          <a:xfrm>
            <a:off x="8709419" y="-2174505"/>
            <a:ext cx="3744615" cy="374461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0486C">
                  <a:alpha val="19608"/>
                </a:srgbClr>
              </a:solidFill>
              <a:prstDash val="solid"/>
              <a:miter/>
            </a:ln>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90080" y="1705383"/>
            <a:ext cx="4651520" cy="3993286"/>
          </a:xfrm>
          <a:custGeom>
            <a:avLst/>
            <a:gdLst/>
            <a:ahLst/>
            <a:cxnLst/>
            <a:rect l="l" t="t" r="r" b="b"/>
            <a:pathLst>
              <a:path w="4651520" h="3993286">
                <a:moveTo>
                  <a:pt x="0" y="0"/>
                </a:moveTo>
                <a:lnTo>
                  <a:pt x="4651519" y="0"/>
                </a:lnTo>
                <a:lnTo>
                  <a:pt x="4651519" y="3993286"/>
                </a:lnTo>
                <a:lnTo>
                  <a:pt x="0" y="3993286"/>
                </a:lnTo>
                <a:lnTo>
                  <a:pt x="0" y="0"/>
                </a:lnTo>
                <a:close/>
              </a:path>
            </a:pathLst>
          </a:custGeom>
          <a:blipFill>
            <a:blip r:embed="rId2"/>
            <a:stretch>
              <a:fillRect/>
            </a:stretch>
          </a:blipFill>
          <a:ln w="38100" cap="sq">
            <a:solidFill>
              <a:srgbClr val="000000"/>
            </a:solidFill>
            <a:prstDash val="solid"/>
            <a:miter/>
          </a:ln>
        </p:spPr>
      </p:sp>
      <p:sp>
        <p:nvSpPr>
          <p:cNvPr id="3" name="Freeform 3"/>
          <p:cNvSpPr/>
          <p:nvPr/>
        </p:nvSpPr>
        <p:spPr>
          <a:xfrm>
            <a:off x="3979010" y="5860857"/>
            <a:ext cx="4651520" cy="3993286"/>
          </a:xfrm>
          <a:custGeom>
            <a:avLst/>
            <a:gdLst/>
            <a:ahLst/>
            <a:cxnLst/>
            <a:rect l="l" t="t" r="r" b="b"/>
            <a:pathLst>
              <a:path w="4651520" h="3993286">
                <a:moveTo>
                  <a:pt x="0" y="0"/>
                </a:moveTo>
                <a:lnTo>
                  <a:pt x="4651519" y="0"/>
                </a:lnTo>
                <a:lnTo>
                  <a:pt x="4651519" y="3993286"/>
                </a:lnTo>
                <a:lnTo>
                  <a:pt x="0" y="3993286"/>
                </a:lnTo>
                <a:lnTo>
                  <a:pt x="0" y="0"/>
                </a:lnTo>
                <a:close/>
              </a:path>
            </a:pathLst>
          </a:custGeom>
          <a:blipFill>
            <a:blip r:embed="rId3"/>
            <a:stretch>
              <a:fillRect/>
            </a:stretch>
          </a:blipFill>
          <a:ln w="38100" cap="sq">
            <a:solidFill>
              <a:srgbClr val="000000"/>
            </a:solidFill>
            <a:prstDash val="solid"/>
            <a:miter/>
          </a:ln>
        </p:spPr>
      </p:sp>
      <p:sp>
        <p:nvSpPr>
          <p:cNvPr id="4" name="Freeform 4"/>
          <p:cNvSpPr/>
          <p:nvPr/>
        </p:nvSpPr>
        <p:spPr>
          <a:xfrm>
            <a:off x="8990080" y="5860594"/>
            <a:ext cx="4651520" cy="3993286"/>
          </a:xfrm>
          <a:custGeom>
            <a:avLst/>
            <a:gdLst/>
            <a:ahLst/>
            <a:cxnLst/>
            <a:rect l="l" t="t" r="r" b="b"/>
            <a:pathLst>
              <a:path w="4651520" h="3993286">
                <a:moveTo>
                  <a:pt x="0" y="0"/>
                </a:moveTo>
                <a:lnTo>
                  <a:pt x="4651519" y="0"/>
                </a:lnTo>
                <a:lnTo>
                  <a:pt x="4651519" y="3993285"/>
                </a:lnTo>
                <a:lnTo>
                  <a:pt x="0" y="3993285"/>
                </a:lnTo>
                <a:lnTo>
                  <a:pt x="0" y="0"/>
                </a:lnTo>
                <a:close/>
              </a:path>
            </a:pathLst>
          </a:custGeom>
          <a:blipFill>
            <a:blip r:embed="rId4"/>
            <a:stretch>
              <a:fillRect/>
            </a:stretch>
          </a:blipFill>
          <a:ln w="38100" cap="sq">
            <a:solidFill>
              <a:srgbClr val="000000"/>
            </a:solidFill>
            <a:prstDash val="solid"/>
            <a:miter/>
          </a:ln>
        </p:spPr>
      </p:sp>
      <p:sp>
        <p:nvSpPr>
          <p:cNvPr id="5" name="Freeform 5"/>
          <p:cNvSpPr/>
          <p:nvPr/>
        </p:nvSpPr>
        <p:spPr>
          <a:xfrm>
            <a:off x="3979010" y="1705383"/>
            <a:ext cx="4651520" cy="3993286"/>
          </a:xfrm>
          <a:custGeom>
            <a:avLst/>
            <a:gdLst/>
            <a:ahLst/>
            <a:cxnLst/>
            <a:rect l="l" t="t" r="r" b="b"/>
            <a:pathLst>
              <a:path w="4651520" h="3993286">
                <a:moveTo>
                  <a:pt x="0" y="0"/>
                </a:moveTo>
                <a:lnTo>
                  <a:pt x="4651519" y="0"/>
                </a:lnTo>
                <a:lnTo>
                  <a:pt x="4651519" y="3993286"/>
                </a:lnTo>
                <a:lnTo>
                  <a:pt x="0" y="3993286"/>
                </a:lnTo>
                <a:lnTo>
                  <a:pt x="0" y="0"/>
                </a:lnTo>
                <a:close/>
              </a:path>
            </a:pathLst>
          </a:custGeom>
          <a:blipFill>
            <a:blip r:embed="rId5"/>
            <a:stretch>
              <a:fillRect/>
            </a:stretch>
          </a:blipFill>
          <a:ln w="38100" cap="sq">
            <a:solidFill>
              <a:srgbClr val="000000"/>
            </a:solidFill>
            <a:prstDash val="solid"/>
            <a:miter/>
          </a:ln>
        </p:spPr>
      </p:sp>
      <p:grpSp>
        <p:nvGrpSpPr>
          <p:cNvPr id="6" name="Group 6"/>
          <p:cNvGrpSpPr/>
          <p:nvPr/>
        </p:nvGrpSpPr>
        <p:grpSpPr>
          <a:xfrm>
            <a:off x="0" y="0"/>
            <a:ext cx="17368147" cy="1543194"/>
            <a:chOff x="0" y="0"/>
            <a:chExt cx="4574327" cy="406438"/>
          </a:xfrm>
        </p:grpSpPr>
        <p:sp>
          <p:nvSpPr>
            <p:cNvPr id="7" name="Freeform 7"/>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0486C"/>
            </a:solidFill>
          </p:spPr>
        </p:sp>
        <p:sp>
          <p:nvSpPr>
            <p:cNvPr id="8" name="TextBox 8"/>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919853" y="296934"/>
            <a:ext cx="10769833" cy="854076"/>
          </a:xfrm>
          <a:prstGeom prst="rect">
            <a:avLst/>
          </a:prstGeom>
        </p:spPr>
        <p:txBody>
          <a:bodyPr lIns="0" tIns="0" rIns="0" bIns="0" rtlCol="0" anchor="t">
            <a:spAutoFit/>
          </a:bodyPr>
          <a:lstStyle/>
          <a:p>
            <a:pPr algn="l">
              <a:lnSpc>
                <a:spcPts val="6999"/>
              </a:lnSpc>
            </a:pPr>
            <a:r>
              <a:rPr lang="en-US" sz="4999" spc="99">
                <a:solidFill>
                  <a:srgbClr val="EAEAEB"/>
                </a:solidFill>
                <a:latin typeface="Garet Bold"/>
                <a:ea typeface="Garet Bold"/>
                <a:cs typeface="Garet Bold"/>
                <a:sym typeface="Garet Bold"/>
              </a:rPr>
              <a:t>CONFUSION MATRIX MODEL</a:t>
            </a:r>
          </a:p>
        </p:txBody>
      </p:sp>
      <p:sp>
        <p:nvSpPr>
          <p:cNvPr id="10" name="TextBox 10"/>
          <p:cNvSpPr txBox="1"/>
          <p:nvPr/>
        </p:nvSpPr>
        <p:spPr>
          <a:xfrm>
            <a:off x="14516197" y="536647"/>
            <a:ext cx="2743103" cy="389255"/>
          </a:xfrm>
          <a:prstGeom prst="rect">
            <a:avLst/>
          </a:prstGeom>
        </p:spPr>
        <p:txBody>
          <a:bodyPr lIns="0" tIns="0" rIns="0" bIns="0" rtlCol="0" anchor="t">
            <a:spAutoFit/>
          </a:bodyPr>
          <a:lstStyle/>
          <a:p>
            <a:pPr algn="ctr">
              <a:lnSpc>
                <a:spcPts val="3220"/>
              </a:lnSpc>
            </a:pPr>
            <a:r>
              <a:rPr lang="en-US" sz="2300">
                <a:solidFill>
                  <a:srgbClr val="EAEAEB"/>
                </a:solidFill>
                <a:latin typeface="Garet Bold"/>
                <a:ea typeface="Garet Bold"/>
                <a:cs typeface="Garet Bold"/>
                <a:sym typeface="Garet Bold"/>
              </a:rPr>
              <a:t>Titanic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0486C"/>
            </a:solidFill>
          </p:spPr>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763347" y="1658634"/>
          <a:ext cx="16285022" cy="5495922"/>
        </p:xfrm>
        <a:graphic>
          <a:graphicData uri="http://schemas.openxmlformats.org/drawingml/2006/table">
            <a:tbl>
              <a:tblPr/>
              <a:tblGrid>
                <a:gridCol w="2028866">
                  <a:extLst>
                    <a:ext uri="{9D8B030D-6E8A-4147-A177-3AD203B41FA5}">
                      <a16:colId xmlns:a16="http://schemas.microsoft.com/office/drawing/2014/main" val="20000"/>
                    </a:ext>
                  </a:extLst>
                </a:gridCol>
                <a:gridCol w="2028866">
                  <a:extLst>
                    <a:ext uri="{9D8B030D-6E8A-4147-A177-3AD203B41FA5}">
                      <a16:colId xmlns:a16="http://schemas.microsoft.com/office/drawing/2014/main" val="20001"/>
                    </a:ext>
                  </a:extLst>
                </a:gridCol>
                <a:gridCol w="2028866">
                  <a:extLst>
                    <a:ext uri="{9D8B030D-6E8A-4147-A177-3AD203B41FA5}">
                      <a16:colId xmlns:a16="http://schemas.microsoft.com/office/drawing/2014/main" val="20002"/>
                    </a:ext>
                  </a:extLst>
                </a:gridCol>
                <a:gridCol w="2028866">
                  <a:extLst>
                    <a:ext uri="{9D8B030D-6E8A-4147-A177-3AD203B41FA5}">
                      <a16:colId xmlns:a16="http://schemas.microsoft.com/office/drawing/2014/main" val="20003"/>
                    </a:ext>
                  </a:extLst>
                </a:gridCol>
                <a:gridCol w="2028866">
                  <a:extLst>
                    <a:ext uri="{9D8B030D-6E8A-4147-A177-3AD203B41FA5}">
                      <a16:colId xmlns:a16="http://schemas.microsoft.com/office/drawing/2014/main" val="20004"/>
                    </a:ext>
                  </a:extLst>
                </a:gridCol>
                <a:gridCol w="2028866">
                  <a:extLst>
                    <a:ext uri="{9D8B030D-6E8A-4147-A177-3AD203B41FA5}">
                      <a16:colId xmlns:a16="http://schemas.microsoft.com/office/drawing/2014/main" val="20005"/>
                    </a:ext>
                  </a:extLst>
                </a:gridCol>
                <a:gridCol w="2028866">
                  <a:extLst>
                    <a:ext uri="{9D8B030D-6E8A-4147-A177-3AD203B41FA5}">
                      <a16:colId xmlns:a16="http://schemas.microsoft.com/office/drawing/2014/main" val="20006"/>
                    </a:ext>
                  </a:extLst>
                </a:gridCol>
                <a:gridCol w="2082960">
                  <a:extLst>
                    <a:ext uri="{9D8B030D-6E8A-4147-A177-3AD203B41FA5}">
                      <a16:colId xmlns:a16="http://schemas.microsoft.com/office/drawing/2014/main" val="20007"/>
                    </a:ext>
                  </a:extLst>
                </a:gridCol>
              </a:tblGrid>
              <a:tr h="610658">
                <a:tc>
                  <a:txBody>
                    <a:bodyPr/>
                    <a:lstStyle/>
                    <a:p>
                      <a:pPr algn="ctr">
                        <a:lnSpc>
                          <a:spcPts val="3079"/>
                        </a:lnSpc>
                        <a:defRPr/>
                      </a:pPr>
                      <a:r>
                        <a:rPr lang="en-US" sz="2199">
                          <a:solidFill>
                            <a:srgbClr val="FFFFFF"/>
                          </a:solidFill>
                          <a:latin typeface="Inter Bold"/>
                          <a:ea typeface="Inter Bold"/>
                          <a:cs typeface="Inter Bold"/>
                          <a:sym typeface="Inter Bold"/>
                        </a:rPr>
                        <a:t>Model</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FFFFFF"/>
                          </a:solidFill>
                          <a:latin typeface="Inter Bold"/>
                          <a:ea typeface="Inter Bold"/>
                          <a:cs typeface="Inter Bold"/>
                          <a:sym typeface="Inter Bold"/>
                        </a:rPr>
                        <a:t>Classification</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FFFFFF"/>
                          </a:solidFill>
                          <a:latin typeface="Inter Bold"/>
                          <a:ea typeface="Inter Bold"/>
                          <a:cs typeface="Inter Bold"/>
                          <a:sym typeface="Inter Bold"/>
                        </a:rPr>
                        <a:t>Precision</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FFFFFF"/>
                          </a:solidFill>
                          <a:latin typeface="Inter Bold"/>
                          <a:ea typeface="Inter Bold"/>
                          <a:cs typeface="Inter Bold"/>
                          <a:sym typeface="Inter Bold"/>
                        </a:rPr>
                        <a:t>Recall</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FFFFFF"/>
                          </a:solidFill>
                          <a:latin typeface="Inter Bold"/>
                          <a:ea typeface="Inter Bold"/>
                          <a:cs typeface="Inter Bold"/>
                          <a:sym typeface="Inter Bold"/>
                        </a:rPr>
                        <a:t>F1-score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FFFFFF"/>
                          </a:solidFill>
                          <a:latin typeface="Inter Bold"/>
                          <a:ea typeface="Inter Bold"/>
                          <a:cs typeface="Inter Bold"/>
                          <a:sym typeface="Inter Bold"/>
                        </a:rPr>
                        <a:t>Support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FFFFFF"/>
                          </a:solidFill>
                          <a:latin typeface="Inter Bold"/>
                          <a:ea typeface="Inter Bold"/>
                          <a:cs typeface="Inter Bold"/>
                          <a:sym typeface="Inter Bold"/>
                        </a:rPr>
                        <a:t>Accuracy</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FFFFFF"/>
                          </a:solidFill>
                          <a:latin typeface="Inter Bold"/>
                          <a:ea typeface="Inter Bold"/>
                          <a:cs typeface="Inter Bold"/>
                          <a:sym typeface="Inter Bold"/>
                        </a:rPr>
                        <a:t>Train Time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extLst>
                  <a:ext uri="{0D108BD9-81ED-4DB2-BD59-A6C34878D82A}">
                    <a16:rowId xmlns:a16="http://schemas.microsoft.com/office/drawing/2014/main" val="10000"/>
                  </a:ext>
                </a:extLst>
              </a:tr>
              <a:tr h="610658">
                <a:tc rowSpan="2">
                  <a:txBody>
                    <a:bodyPr/>
                    <a:lstStyle/>
                    <a:p>
                      <a:pPr algn="ctr">
                        <a:lnSpc>
                          <a:spcPts val="3079"/>
                        </a:lnSpc>
                        <a:defRPr/>
                      </a:pPr>
                      <a:r>
                        <a:rPr lang="en-US" sz="2199">
                          <a:solidFill>
                            <a:srgbClr val="000000"/>
                          </a:solidFill>
                          <a:latin typeface="Inter Bold"/>
                          <a:ea typeface="Inter Bold"/>
                          <a:cs typeface="Inter Bold"/>
                          <a:sym typeface="Inter Bold"/>
                        </a:rPr>
                        <a:t>Random Forest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105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rowSpan="2">
                  <a:txBody>
                    <a:bodyPr/>
                    <a:lstStyle/>
                    <a:p>
                      <a:pPr algn="ctr">
                        <a:lnSpc>
                          <a:spcPts val="3079"/>
                        </a:lnSpc>
                        <a:defRPr/>
                      </a:pPr>
                      <a:r>
                        <a:rPr lang="en-US" sz="2199">
                          <a:solidFill>
                            <a:srgbClr val="000000"/>
                          </a:solidFill>
                          <a:latin typeface="Inter Bold"/>
                          <a:ea typeface="Inter Bold"/>
                          <a:cs typeface="Inter Bold"/>
                          <a:sym typeface="Inter Bold"/>
                        </a:rPr>
                        <a:t>83,24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rowSpan="2">
                  <a:txBody>
                    <a:bodyPr/>
                    <a:lstStyle/>
                    <a:p>
                      <a:pPr algn="ctr">
                        <a:lnSpc>
                          <a:spcPts val="3079"/>
                        </a:lnSpc>
                        <a:defRPr/>
                      </a:pPr>
                      <a:r>
                        <a:rPr lang="en-US" sz="2199">
                          <a:solidFill>
                            <a:srgbClr val="000000"/>
                          </a:solidFill>
                          <a:latin typeface="Inter Bold"/>
                          <a:ea typeface="Inter Bold"/>
                          <a:cs typeface="Inter Bold"/>
                          <a:sym typeface="Inter Bold"/>
                        </a:rPr>
                        <a:t>0,565 detik</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extLst>
                  <a:ext uri="{0D108BD9-81ED-4DB2-BD59-A6C34878D82A}">
                    <a16:rowId xmlns:a16="http://schemas.microsoft.com/office/drawing/2014/main" val="10001"/>
                  </a:ext>
                </a:extLst>
              </a:tr>
              <a:tr h="610658">
                <a:tc vMerge="1">
                  <a:txBody>
                    <a:bodyPr/>
                    <a:lstStyle/>
                    <a:p>
                      <a:pPr algn="ctr">
                        <a:lnSpc>
                          <a:spcPts val="3079"/>
                        </a:lnSpc>
                        <a:defRPr/>
                      </a:pPr>
                      <a:r>
                        <a:rPr lang="en-US" sz="2199">
                          <a:solidFill>
                            <a:srgbClr val="000000"/>
                          </a:solidFill>
                          <a:latin typeface="Inter Bold"/>
                          <a:ea typeface="Inter Bold"/>
                          <a:cs typeface="Inter Bold"/>
                          <a:sym typeface="Inter Bold"/>
                        </a:rPr>
                        <a:t>Random Forest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a:txBody>
                    <a:bodyPr/>
                    <a:lstStyle/>
                    <a:p>
                      <a:pPr algn="ctr">
                        <a:lnSpc>
                          <a:spcPts val="3079"/>
                        </a:lnSpc>
                        <a:defRPr/>
                      </a:pPr>
                      <a:r>
                        <a:rPr lang="en-US" sz="2199">
                          <a:solidFill>
                            <a:srgbClr val="000000"/>
                          </a:solidFill>
                          <a:latin typeface="Inter Bold"/>
                          <a:ea typeface="Inter Bold"/>
                          <a:cs typeface="Inter Bold"/>
                          <a:sym typeface="Inter Bold"/>
                        </a:rPr>
                        <a:t>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0,78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0,79</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74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vMerge="1">
                  <a:txBody>
                    <a:bodyPr/>
                    <a:lstStyle/>
                    <a:p>
                      <a:pPr algn="ctr">
                        <a:lnSpc>
                          <a:spcPts val="3079"/>
                        </a:lnSpc>
                        <a:defRPr/>
                      </a:pPr>
                      <a:r>
                        <a:rPr lang="en-US" sz="2199">
                          <a:solidFill>
                            <a:srgbClr val="000000"/>
                          </a:solidFill>
                          <a:latin typeface="Inter Bold"/>
                          <a:ea typeface="Inter Bold"/>
                          <a:cs typeface="Inter Bold"/>
                          <a:sym typeface="Inter Bold"/>
                        </a:rPr>
                        <a:t>83,24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vMerge="1">
                  <a:txBody>
                    <a:bodyPr/>
                    <a:lstStyle/>
                    <a:p>
                      <a:pPr algn="ctr">
                        <a:lnSpc>
                          <a:spcPts val="3079"/>
                        </a:lnSpc>
                        <a:defRPr/>
                      </a:pPr>
                      <a:r>
                        <a:rPr lang="en-US" sz="2199">
                          <a:solidFill>
                            <a:srgbClr val="000000"/>
                          </a:solidFill>
                          <a:latin typeface="Inter Bold"/>
                          <a:ea typeface="Inter Bold"/>
                          <a:cs typeface="Inter Bold"/>
                          <a:sym typeface="Inter Bold"/>
                        </a:rPr>
                        <a:t>0,565 detik</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extLst>
                  <a:ext uri="{0D108BD9-81ED-4DB2-BD59-A6C34878D82A}">
                    <a16:rowId xmlns:a16="http://schemas.microsoft.com/office/drawing/2014/main" val="10002"/>
                  </a:ext>
                </a:extLst>
              </a:tr>
              <a:tr h="610658">
                <a:tc rowSpan="2">
                  <a:txBody>
                    <a:bodyPr/>
                    <a:lstStyle/>
                    <a:p>
                      <a:pPr algn="ctr">
                        <a:lnSpc>
                          <a:spcPts val="3079"/>
                        </a:lnSpc>
                        <a:defRPr/>
                      </a:pPr>
                      <a:r>
                        <a:rPr lang="en-US" sz="2199">
                          <a:solidFill>
                            <a:srgbClr val="000000"/>
                          </a:solidFill>
                          <a:latin typeface="Inter Bold"/>
                          <a:ea typeface="Inter Bold"/>
                          <a:cs typeface="Inter Bold"/>
                          <a:sym typeface="Inter Bold"/>
                        </a:rPr>
                        <a:t>Decision </a:t>
                      </a:r>
                      <a:endParaRPr lang="en-US" sz="1100"/>
                    </a:p>
                    <a:p>
                      <a:pPr algn="ctr">
                        <a:lnSpc>
                          <a:spcPts val="3079"/>
                        </a:lnSpc>
                      </a:pPr>
                      <a:r>
                        <a:rPr lang="en-US" sz="2199">
                          <a:solidFill>
                            <a:srgbClr val="000000"/>
                          </a:solidFill>
                          <a:latin typeface="Inter Bold"/>
                          <a:ea typeface="Inter Bold"/>
                          <a:cs typeface="Inter Bold"/>
                          <a:sym typeface="Inter Bold"/>
                        </a:rPr>
                        <a:t>Tree</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0,83</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105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rowSpan="2">
                  <a:txBody>
                    <a:bodyPr/>
                    <a:lstStyle/>
                    <a:p>
                      <a:pPr algn="ctr">
                        <a:lnSpc>
                          <a:spcPts val="3079"/>
                        </a:lnSpc>
                        <a:defRPr/>
                      </a:pPr>
                      <a:r>
                        <a:rPr lang="en-US" sz="2199">
                          <a:solidFill>
                            <a:srgbClr val="000000"/>
                          </a:solidFill>
                          <a:latin typeface="Inter Bold"/>
                          <a:ea typeface="Inter Bold"/>
                          <a:cs typeface="Inter Bold"/>
                          <a:sym typeface="Inter Bold"/>
                        </a:rPr>
                        <a:t>78,77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rowSpan="2">
                  <a:txBody>
                    <a:bodyPr/>
                    <a:lstStyle/>
                    <a:p>
                      <a:pPr algn="ctr">
                        <a:lnSpc>
                          <a:spcPts val="3079"/>
                        </a:lnSpc>
                        <a:defRPr/>
                      </a:pPr>
                      <a:r>
                        <a:rPr lang="en-US" sz="2199">
                          <a:solidFill>
                            <a:srgbClr val="000000"/>
                          </a:solidFill>
                          <a:latin typeface="Inter Bold"/>
                          <a:ea typeface="Inter Bold"/>
                          <a:cs typeface="Inter Bold"/>
                          <a:sym typeface="Inter Bold"/>
                        </a:rPr>
                        <a:t>0,2566 detik</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extLst>
                  <a:ext uri="{0D108BD9-81ED-4DB2-BD59-A6C34878D82A}">
                    <a16:rowId xmlns:a16="http://schemas.microsoft.com/office/drawing/2014/main" val="10003"/>
                  </a:ext>
                </a:extLst>
              </a:tr>
              <a:tr h="610658">
                <a:tc vMerge="1">
                  <a:txBody>
                    <a:bodyPr/>
                    <a:lstStyle/>
                    <a:p>
                      <a:pPr algn="ctr">
                        <a:lnSpc>
                          <a:spcPts val="3079"/>
                        </a:lnSpc>
                        <a:defRPr/>
                      </a:pPr>
                      <a:r>
                        <a:rPr lang="en-US" sz="2199">
                          <a:solidFill>
                            <a:srgbClr val="000000"/>
                          </a:solidFill>
                          <a:latin typeface="Inter Bold"/>
                          <a:ea typeface="Inter Bold"/>
                          <a:cs typeface="Inter Bold"/>
                          <a:sym typeface="Inter Bold"/>
                        </a:rPr>
                        <a:t>Decision </a:t>
                      </a:r>
                      <a:endParaRPr lang="en-US" sz="1100"/>
                    </a:p>
                    <a:p>
                      <a:pPr algn="ctr">
                        <a:lnSpc>
                          <a:spcPts val="3079"/>
                        </a:lnSpc>
                      </a:pPr>
                      <a:r>
                        <a:rPr lang="en-US" sz="2199">
                          <a:solidFill>
                            <a:srgbClr val="000000"/>
                          </a:solidFill>
                          <a:latin typeface="Inter Bold"/>
                          <a:ea typeface="Inter Bold"/>
                          <a:cs typeface="Inter Bold"/>
                          <a:sym typeface="Inter Bold"/>
                        </a:rPr>
                        <a:t>Tree</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a:txBody>
                    <a:bodyPr/>
                    <a:lstStyle/>
                    <a:p>
                      <a:pPr algn="ctr">
                        <a:lnSpc>
                          <a:spcPts val="3079"/>
                        </a:lnSpc>
                        <a:defRPr/>
                      </a:pPr>
                      <a:r>
                        <a:rPr lang="en-US" sz="2199">
                          <a:solidFill>
                            <a:srgbClr val="000000"/>
                          </a:solidFill>
                          <a:latin typeface="Inter Bold"/>
                          <a:ea typeface="Inter Bold"/>
                          <a:cs typeface="Inter Bold"/>
                          <a:sym typeface="Inter Bold"/>
                        </a:rPr>
                        <a:t>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0,73</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0,77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0,75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74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vMerge="1">
                  <a:txBody>
                    <a:bodyPr/>
                    <a:lstStyle/>
                    <a:p>
                      <a:pPr algn="ctr">
                        <a:lnSpc>
                          <a:spcPts val="3079"/>
                        </a:lnSpc>
                        <a:defRPr/>
                      </a:pPr>
                      <a:r>
                        <a:rPr lang="en-US" sz="2199">
                          <a:solidFill>
                            <a:srgbClr val="000000"/>
                          </a:solidFill>
                          <a:latin typeface="Inter Bold"/>
                          <a:ea typeface="Inter Bold"/>
                          <a:cs typeface="Inter Bold"/>
                          <a:sym typeface="Inter Bold"/>
                        </a:rPr>
                        <a:t>78,77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vMerge="1">
                  <a:txBody>
                    <a:bodyPr/>
                    <a:lstStyle/>
                    <a:p>
                      <a:pPr algn="ctr">
                        <a:lnSpc>
                          <a:spcPts val="3079"/>
                        </a:lnSpc>
                        <a:defRPr/>
                      </a:pPr>
                      <a:r>
                        <a:rPr lang="en-US" sz="2199">
                          <a:solidFill>
                            <a:srgbClr val="000000"/>
                          </a:solidFill>
                          <a:latin typeface="Inter Bold"/>
                          <a:ea typeface="Inter Bold"/>
                          <a:cs typeface="Inter Bold"/>
                          <a:sym typeface="Inter Bold"/>
                        </a:rPr>
                        <a:t>0,2566 detik</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extLst>
                  <a:ext uri="{0D108BD9-81ED-4DB2-BD59-A6C34878D82A}">
                    <a16:rowId xmlns:a16="http://schemas.microsoft.com/office/drawing/2014/main" val="10004"/>
                  </a:ext>
                </a:extLst>
              </a:tr>
              <a:tr h="610658">
                <a:tc rowSpan="2">
                  <a:txBody>
                    <a:bodyPr/>
                    <a:lstStyle/>
                    <a:p>
                      <a:pPr algn="ctr">
                        <a:lnSpc>
                          <a:spcPts val="3079"/>
                        </a:lnSpc>
                        <a:defRPr/>
                      </a:pPr>
                      <a:r>
                        <a:rPr lang="en-US" sz="2199">
                          <a:solidFill>
                            <a:srgbClr val="000000"/>
                          </a:solidFill>
                          <a:latin typeface="Inter Bold"/>
                          <a:ea typeface="Inter Bold"/>
                          <a:cs typeface="Inter Bold"/>
                          <a:sym typeface="Inter Bold"/>
                        </a:rPr>
                        <a:t>SVM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105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rowSpan="2">
                  <a:txBody>
                    <a:bodyPr/>
                    <a:lstStyle/>
                    <a:p>
                      <a:pPr algn="ctr">
                        <a:lnSpc>
                          <a:spcPts val="3079"/>
                        </a:lnSpc>
                        <a:defRPr/>
                      </a:pPr>
                      <a:r>
                        <a:rPr lang="en-US" sz="2199">
                          <a:solidFill>
                            <a:srgbClr val="000000"/>
                          </a:solidFill>
                          <a:latin typeface="Inter Bold"/>
                          <a:ea typeface="Inter Bold"/>
                          <a:cs typeface="Inter Bold"/>
                          <a:sym typeface="Inter Bold"/>
                        </a:rPr>
                        <a:t>78,21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rowSpan="2">
                  <a:txBody>
                    <a:bodyPr/>
                    <a:lstStyle/>
                    <a:p>
                      <a:pPr algn="ctr">
                        <a:lnSpc>
                          <a:spcPts val="3079"/>
                        </a:lnSpc>
                        <a:defRPr/>
                      </a:pPr>
                      <a:r>
                        <a:rPr lang="en-US" sz="2199">
                          <a:solidFill>
                            <a:srgbClr val="000000"/>
                          </a:solidFill>
                          <a:latin typeface="Inter Bold"/>
                          <a:ea typeface="Inter Bold"/>
                          <a:cs typeface="Inter Bold"/>
                          <a:sym typeface="Inter Bold"/>
                        </a:rPr>
                        <a:t>8,3603 derik</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extLst>
                  <a:ext uri="{0D108BD9-81ED-4DB2-BD59-A6C34878D82A}">
                    <a16:rowId xmlns:a16="http://schemas.microsoft.com/office/drawing/2014/main" val="10005"/>
                  </a:ext>
                </a:extLst>
              </a:tr>
              <a:tr h="610658">
                <a:tc vMerge="1">
                  <a:txBody>
                    <a:bodyPr/>
                    <a:lstStyle/>
                    <a:p>
                      <a:pPr algn="ctr">
                        <a:lnSpc>
                          <a:spcPts val="3079"/>
                        </a:lnSpc>
                        <a:defRPr/>
                      </a:pPr>
                      <a:r>
                        <a:rPr lang="en-US" sz="2199">
                          <a:solidFill>
                            <a:srgbClr val="000000"/>
                          </a:solidFill>
                          <a:latin typeface="Inter Bold"/>
                          <a:ea typeface="Inter Bold"/>
                          <a:cs typeface="Inter Bold"/>
                          <a:sym typeface="Inter Bold"/>
                        </a:rPr>
                        <a:t>SVM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a:txBody>
                    <a:bodyPr/>
                    <a:lstStyle/>
                    <a:p>
                      <a:pPr algn="ctr">
                        <a:lnSpc>
                          <a:spcPts val="3079"/>
                        </a:lnSpc>
                        <a:defRPr/>
                      </a:pPr>
                      <a:r>
                        <a:rPr lang="en-US" sz="2199">
                          <a:solidFill>
                            <a:srgbClr val="000000"/>
                          </a:solidFill>
                          <a:latin typeface="Inter Bold"/>
                          <a:ea typeface="Inter Bold"/>
                          <a:cs typeface="Inter Bold"/>
                          <a:sym typeface="Inter Bold"/>
                        </a:rPr>
                        <a:t>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0,75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0,73</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74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vMerge="1">
                  <a:txBody>
                    <a:bodyPr/>
                    <a:lstStyle/>
                    <a:p>
                      <a:pPr algn="ctr">
                        <a:lnSpc>
                          <a:spcPts val="3079"/>
                        </a:lnSpc>
                        <a:defRPr/>
                      </a:pPr>
                      <a:r>
                        <a:rPr lang="en-US" sz="2199">
                          <a:solidFill>
                            <a:srgbClr val="000000"/>
                          </a:solidFill>
                          <a:latin typeface="Inter Bold"/>
                          <a:ea typeface="Inter Bold"/>
                          <a:cs typeface="Inter Bold"/>
                          <a:sym typeface="Inter Bold"/>
                        </a:rPr>
                        <a:t>78,21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vMerge="1">
                  <a:txBody>
                    <a:bodyPr/>
                    <a:lstStyle/>
                    <a:p>
                      <a:pPr algn="ctr">
                        <a:lnSpc>
                          <a:spcPts val="3079"/>
                        </a:lnSpc>
                        <a:defRPr/>
                      </a:pPr>
                      <a:r>
                        <a:rPr lang="en-US" sz="2199">
                          <a:solidFill>
                            <a:srgbClr val="000000"/>
                          </a:solidFill>
                          <a:latin typeface="Inter Bold"/>
                          <a:ea typeface="Inter Bold"/>
                          <a:cs typeface="Inter Bold"/>
                          <a:sym typeface="Inter Bold"/>
                        </a:rPr>
                        <a:t>8,3603 derik</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extLst>
                  <a:ext uri="{0D108BD9-81ED-4DB2-BD59-A6C34878D82A}">
                    <a16:rowId xmlns:a16="http://schemas.microsoft.com/office/drawing/2014/main" val="10006"/>
                  </a:ext>
                </a:extLst>
              </a:tr>
              <a:tr h="610658">
                <a:tc rowSpan="2">
                  <a:txBody>
                    <a:bodyPr/>
                    <a:lstStyle/>
                    <a:p>
                      <a:pPr algn="ctr">
                        <a:lnSpc>
                          <a:spcPts val="3079"/>
                        </a:lnSpc>
                        <a:defRPr/>
                      </a:pPr>
                      <a:r>
                        <a:rPr lang="en-US" sz="2199">
                          <a:solidFill>
                            <a:srgbClr val="000000"/>
                          </a:solidFill>
                          <a:latin typeface="Inter Bold"/>
                          <a:ea typeface="Inter Bold"/>
                          <a:cs typeface="Inter Bold"/>
                          <a:sym typeface="Inter Bold"/>
                        </a:rPr>
                        <a:t>Naïve </a:t>
                      </a:r>
                      <a:endParaRPr lang="en-US" sz="1100"/>
                    </a:p>
                    <a:p>
                      <a:pPr algn="ctr">
                        <a:lnSpc>
                          <a:spcPts val="3079"/>
                        </a:lnSpc>
                      </a:pPr>
                      <a:r>
                        <a:rPr lang="en-US" sz="2199">
                          <a:solidFill>
                            <a:srgbClr val="000000"/>
                          </a:solidFill>
                          <a:latin typeface="Inter Bold"/>
                          <a:ea typeface="Inter Bold"/>
                          <a:cs typeface="Inter Bold"/>
                          <a:sym typeface="Inter Bold"/>
                        </a:rPr>
                        <a:t>Bayes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0,82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a:txBody>
                    <a:bodyPr/>
                    <a:lstStyle/>
                    <a:p>
                      <a:pPr algn="ctr">
                        <a:lnSpc>
                          <a:spcPts val="3079"/>
                        </a:lnSpc>
                        <a:defRPr/>
                      </a:pPr>
                      <a:r>
                        <a:rPr lang="en-US" sz="2199">
                          <a:solidFill>
                            <a:srgbClr val="000000"/>
                          </a:solidFill>
                          <a:latin typeface="Inter Bold"/>
                          <a:ea typeface="Inter Bold"/>
                          <a:cs typeface="Inter Bold"/>
                          <a:sym typeface="Inter Bold"/>
                        </a:rPr>
                        <a:t>105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EAEB"/>
                    </a:solidFill>
                  </a:tcPr>
                </a:tc>
                <a:tc rowSpan="2">
                  <a:txBody>
                    <a:bodyPr/>
                    <a:lstStyle/>
                    <a:p>
                      <a:pPr algn="ctr">
                        <a:lnSpc>
                          <a:spcPts val="3079"/>
                        </a:lnSpc>
                        <a:defRPr/>
                      </a:pPr>
                      <a:r>
                        <a:rPr lang="en-US" sz="2199">
                          <a:solidFill>
                            <a:srgbClr val="000000"/>
                          </a:solidFill>
                          <a:latin typeface="Inter Bold"/>
                          <a:ea typeface="Inter Bold"/>
                          <a:cs typeface="Inter Bold"/>
                          <a:sym typeface="Inter Bold"/>
                        </a:rPr>
                        <a:t>78,21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rowSpan="2">
                  <a:txBody>
                    <a:bodyPr/>
                    <a:lstStyle/>
                    <a:p>
                      <a:pPr algn="ctr">
                        <a:lnSpc>
                          <a:spcPts val="3079"/>
                        </a:lnSpc>
                        <a:defRPr/>
                      </a:pPr>
                      <a:r>
                        <a:rPr lang="en-US" sz="2199">
                          <a:solidFill>
                            <a:srgbClr val="000000"/>
                          </a:solidFill>
                          <a:latin typeface="Inter Bold"/>
                          <a:ea typeface="Inter Bold"/>
                          <a:cs typeface="Inter Bold"/>
                          <a:sym typeface="Inter Bold"/>
                        </a:rPr>
                        <a:t>0,2501 detik</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extLst>
                  <a:ext uri="{0D108BD9-81ED-4DB2-BD59-A6C34878D82A}">
                    <a16:rowId xmlns:a16="http://schemas.microsoft.com/office/drawing/2014/main" val="10007"/>
                  </a:ext>
                </a:extLst>
              </a:tr>
              <a:tr h="610658">
                <a:tc vMerge="1">
                  <a:txBody>
                    <a:bodyPr/>
                    <a:lstStyle/>
                    <a:p>
                      <a:pPr algn="ctr">
                        <a:lnSpc>
                          <a:spcPts val="3079"/>
                        </a:lnSpc>
                        <a:defRPr/>
                      </a:pPr>
                      <a:r>
                        <a:rPr lang="en-US" sz="2199">
                          <a:solidFill>
                            <a:srgbClr val="000000"/>
                          </a:solidFill>
                          <a:latin typeface="Inter Bold"/>
                          <a:ea typeface="Inter Bold"/>
                          <a:cs typeface="Inter Bold"/>
                          <a:sym typeface="Inter Bold"/>
                        </a:rPr>
                        <a:t>Naïve </a:t>
                      </a:r>
                      <a:endParaRPr lang="en-US" sz="1100"/>
                    </a:p>
                    <a:p>
                      <a:pPr algn="ctr">
                        <a:lnSpc>
                          <a:spcPts val="3079"/>
                        </a:lnSpc>
                      </a:pPr>
                      <a:r>
                        <a:rPr lang="en-US" sz="2199">
                          <a:solidFill>
                            <a:srgbClr val="000000"/>
                          </a:solidFill>
                          <a:latin typeface="Inter Bold"/>
                          <a:ea typeface="Inter Bold"/>
                          <a:cs typeface="Inter Bold"/>
                          <a:sym typeface="Inter Bold"/>
                        </a:rPr>
                        <a:t>Bayes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a:txBody>
                    <a:bodyPr/>
                    <a:lstStyle/>
                    <a:p>
                      <a:pPr algn="ctr">
                        <a:lnSpc>
                          <a:spcPts val="3079"/>
                        </a:lnSpc>
                        <a:defRPr/>
                      </a:pPr>
                      <a:r>
                        <a:rPr lang="en-US" sz="2199">
                          <a:solidFill>
                            <a:srgbClr val="000000"/>
                          </a:solidFill>
                          <a:latin typeface="Inter Bold"/>
                          <a:ea typeface="Inter Bold"/>
                          <a:cs typeface="Inter Bold"/>
                          <a:sym typeface="Inter Bold"/>
                        </a:rPr>
                        <a:t>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0,75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0,73</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a:txBody>
                    <a:bodyPr/>
                    <a:lstStyle/>
                    <a:p>
                      <a:pPr algn="ctr">
                        <a:lnSpc>
                          <a:spcPts val="3079"/>
                        </a:lnSpc>
                        <a:defRPr/>
                      </a:pPr>
                      <a:r>
                        <a:rPr lang="en-US" sz="2199">
                          <a:solidFill>
                            <a:srgbClr val="000000"/>
                          </a:solidFill>
                          <a:latin typeface="Inter Bold"/>
                          <a:ea typeface="Inter Bold"/>
                          <a:cs typeface="Inter Bold"/>
                          <a:sym typeface="Inter Bold"/>
                        </a:rPr>
                        <a:t>74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0486C"/>
                    </a:solidFill>
                  </a:tcPr>
                </a:tc>
                <a:tc vMerge="1">
                  <a:txBody>
                    <a:bodyPr/>
                    <a:lstStyle/>
                    <a:p>
                      <a:pPr algn="ctr">
                        <a:lnSpc>
                          <a:spcPts val="3079"/>
                        </a:lnSpc>
                        <a:defRPr/>
                      </a:pPr>
                      <a:r>
                        <a:rPr lang="en-US" sz="2199">
                          <a:solidFill>
                            <a:srgbClr val="000000"/>
                          </a:solidFill>
                          <a:latin typeface="Inter Bold"/>
                          <a:ea typeface="Inter Bold"/>
                          <a:cs typeface="Inter Bold"/>
                          <a:sym typeface="Inter Bold"/>
                        </a:rPr>
                        <a:t>78,21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tc vMerge="1">
                  <a:txBody>
                    <a:bodyPr/>
                    <a:lstStyle/>
                    <a:p>
                      <a:pPr algn="ctr">
                        <a:lnSpc>
                          <a:spcPts val="3079"/>
                        </a:lnSpc>
                        <a:defRPr/>
                      </a:pPr>
                      <a:r>
                        <a:rPr lang="en-US" sz="2199">
                          <a:solidFill>
                            <a:srgbClr val="000000"/>
                          </a:solidFill>
                          <a:latin typeface="Inter Bold"/>
                          <a:ea typeface="Inter Bold"/>
                          <a:cs typeface="Inter Bold"/>
                          <a:sym typeface="Inter Bold"/>
                        </a:rPr>
                        <a:t>0,2501 detik</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CCBE7"/>
                    </a:solidFill>
                  </a:tcPr>
                </a:tc>
                <a:extLst>
                  <a:ext uri="{0D108BD9-81ED-4DB2-BD59-A6C34878D82A}">
                    <a16:rowId xmlns:a16="http://schemas.microsoft.com/office/drawing/2014/main" val="10008"/>
                  </a:ext>
                </a:extLst>
              </a:tr>
            </a:tbl>
          </a:graphicData>
        </a:graphic>
      </p:graphicFrame>
      <p:sp>
        <p:nvSpPr>
          <p:cNvPr id="6" name="TextBox 6"/>
          <p:cNvSpPr txBox="1"/>
          <p:nvPr/>
        </p:nvSpPr>
        <p:spPr>
          <a:xfrm>
            <a:off x="919853" y="296934"/>
            <a:ext cx="10769833" cy="854076"/>
          </a:xfrm>
          <a:prstGeom prst="rect">
            <a:avLst/>
          </a:prstGeom>
        </p:spPr>
        <p:txBody>
          <a:bodyPr lIns="0" tIns="0" rIns="0" bIns="0" rtlCol="0" anchor="t">
            <a:spAutoFit/>
          </a:bodyPr>
          <a:lstStyle/>
          <a:p>
            <a:pPr algn="l">
              <a:lnSpc>
                <a:spcPts val="6999"/>
              </a:lnSpc>
            </a:pPr>
            <a:r>
              <a:rPr lang="en-US" sz="4999" spc="99">
                <a:solidFill>
                  <a:srgbClr val="EAEAEB"/>
                </a:solidFill>
                <a:latin typeface="Garet Bold"/>
                <a:ea typeface="Garet Bold"/>
                <a:cs typeface="Garet Bold"/>
                <a:sym typeface="Garet Bold"/>
              </a:rPr>
              <a:t>HASIL ANALISIS MODEL</a:t>
            </a:r>
          </a:p>
        </p:txBody>
      </p:sp>
      <p:sp>
        <p:nvSpPr>
          <p:cNvPr id="7" name="TextBox 7"/>
          <p:cNvSpPr txBox="1"/>
          <p:nvPr/>
        </p:nvSpPr>
        <p:spPr>
          <a:xfrm>
            <a:off x="14516197" y="536647"/>
            <a:ext cx="2743103" cy="389255"/>
          </a:xfrm>
          <a:prstGeom prst="rect">
            <a:avLst/>
          </a:prstGeom>
        </p:spPr>
        <p:txBody>
          <a:bodyPr lIns="0" tIns="0" rIns="0" bIns="0" rtlCol="0" anchor="t">
            <a:spAutoFit/>
          </a:bodyPr>
          <a:lstStyle/>
          <a:p>
            <a:pPr algn="ctr">
              <a:lnSpc>
                <a:spcPts val="3220"/>
              </a:lnSpc>
            </a:pPr>
            <a:r>
              <a:rPr lang="en-US" sz="2300">
                <a:solidFill>
                  <a:srgbClr val="EAEAEB"/>
                </a:solidFill>
                <a:latin typeface="Garet Bold"/>
                <a:ea typeface="Garet Bold"/>
                <a:cs typeface="Garet Bold"/>
                <a:sym typeface="Garet Bold"/>
              </a:rPr>
              <a:t>Titanic</a:t>
            </a:r>
          </a:p>
        </p:txBody>
      </p:sp>
      <p:sp>
        <p:nvSpPr>
          <p:cNvPr id="8" name="TextBox 8"/>
          <p:cNvSpPr txBox="1"/>
          <p:nvPr/>
        </p:nvSpPr>
        <p:spPr>
          <a:xfrm>
            <a:off x="763347" y="7347720"/>
            <a:ext cx="16285023" cy="2588895"/>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000000"/>
                </a:solidFill>
                <a:latin typeface="Open Sans Bold"/>
                <a:ea typeface="Open Sans Bold"/>
                <a:cs typeface="Open Sans Bold"/>
                <a:sym typeface="Open Sans Bold"/>
              </a:rPr>
              <a:t>Precision</a:t>
            </a:r>
            <a:r>
              <a:rPr lang="en-US" sz="2799">
                <a:solidFill>
                  <a:srgbClr val="000000"/>
                </a:solidFill>
                <a:latin typeface="Open Sans"/>
                <a:ea typeface="Open Sans"/>
                <a:cs typeface="Open Sans"/>
                <a:sym typeface="Open Sans"/>
              </a:rPr>
              <a:t> dan </a:t>
            </a:r>
            <a:r>
              <a:rPr lang="en-US" sz="2799">
                <a:solidFill>
                  <a:srgbClr val="000000"/>
                </a:solidFill>
                <a:latin typeface="Open Sans Bold"/>
                <a:ea typeface="Open Sans Bold"/>
                <a:cs typeface="Open Sans Bold"/>
                <a:sym typeface="Open Sans Bold"/>
              </a:rPr>
              <a:t>Recall</a:t>
            </a:r>
            <a:r>
              <a:rPr lang="en-US" sz="2799">
                <a:solidFill>
                  <a:srgbClr val="000000"/>
                </a:solidFill>
                <a:latin typeface="Open Sans"/>
                <a:ea typeface="Open Sans"/>
                <a:cs typeface="Open Sans"/>
                <a:sym typeface="Open Sans"/>
              </a:rPr>
              <a:t> memberikan informasi tentang kualitas prediksi positif model.</a:t>
            </a:r>
          </a:p>
          <a:p>
            <a:pPr marL="604519" lvl="1" indent="-302260" algn="just">
              <a:lnSpc>
                <a:spcPts val="4199"/>
              </a:lnSpc>
              <a:buFont typeface="Arial"/>
              <a:buChar char="•"/>
            </a:pPr>
            <a:r>
              <a:rPr lang="en-US" sz="2799">
                <a:solidFill>
                  <a:srgbClr val="000000"/>
                </a:solidFill>
                <a:latin typeface="Open Sans Bold"/>
                <a:ea typeface="Open Sans Bold"/>
                <a:cs typeface="Open Sans Bold"/>
                <a:sym typeface="Open Sans Bold"/>
              </a:rPr>
              <a:t>F1-Score</a:t>
            </a:r>
            <a:r>
              <a:rPr lang="en-US" sz="2799">
                <a:solidFill>
                  <a:srgbClr val="000000"/>
                </a:solidFill>
                <a:latin typeface="Open Sans"/>
                <a:ea typeface="Open Sans"/>
                <a:cs typeface="Open Sans"/>
                <a:sym typeface="Open Sans"/>
              </a:rPr>
              <a:t> menyatukan precision dan recall dalam satu metrik yang lebih informatif.</a:t>
            </a:r>
          </a:p>
          <a:p>
            <a:pPr marL="604519" lvl="1" indent="-302260" algn="just">
              <a:lnSpc>
                <a:spcPts val="4199"/>
              </a:lnSpc>
              <a:buFont typeface="Arial"/>
              <a:buChar char="•"/>
            </a:pPr>
            <a:r>
              <a:rPr lang="en-US" sz="2799">
                <a:solidFill>
                  <a:srgbClr val="000000"/>
                </a:solidFill>
                <a:latin typeface="Open Sans Bold"/>
                <a:ea typeface="Open Sans Bold"/>
                <a:cs typeface="Open Sans Bold"/>
                <a:sym typeface="Open Sans Bold"/>
              </a:rPr>
              <a:t>Support</a:t>
            </a:r>
            <a:r>
              <a:rPr lang="en-US" sz="2799">
                <a:solidFill>
                  <a:srgbClr val="000000"/>
                </a:solidFill>
                <a:latin typeface="Open Sans"/>
                <a:ea typeface="Open Sans"/>
                <a:cs typeface="Open Sans"/>
                <a:sym typeface="Open Sans"/>
              </a:rPr>
              <a:t> memberikan informasi tentang distribusi data.</a:t>
            </a:r>
          </a:p>
          <a:p>
            <a:pPr marL="604519" lvl="1" indent="-302260" algn="just">
              <a:lnSpc>
                <a:spcPts val="4199"/>
              </a:lnSpc>
              <a:buFont typeface="Arial"/>
              <a:buChar char="•"/>
            </a:pPr>
            <a:r>
              <a:rPr lang="en-US" sz="2799">
                <a:solidFill>
                  <a:srgbClr val="000000"/>
                </a:solidFill>
                <a:latin typeface="Open Sans Bold"/>
                <a:ea typeface="Open Sans Bold"/>
                <a:cs typeface="Open Sans Bold"/>
                <a:sym typeface="Open Sans Bold"/>
              </a:rPr>
              <a:t>Accuracy</a:t>
            </a:r>
            <a:r>
              <a:rPr lang="en-US" sz="2799">
                <a:solidFill>
                  <a:srgbClr val="000000"/>
                </a:solidFill>
                <a:latin typeface="Open Sans"/>
                <a:ea typeface="Open Sans"/>
                <a:cs typeface="Open Sans"/>
                <a:sym typeface="Open Sans"/>
              </a:rPr>
              <a:t> adalah ukuran umum dari kinerja model. </a:t>
            </a:r>
          </a:p>
          <a:p>
            <a:pPr marL="604519" lvl="1" indent="-302260" algn="just">
              <a:lnSpc>
                <a:spcPts val="4199"/>
              </a:lnSpc>
              <a:buFont typeface="Arial"/>
              <a:buChar char="•"/>
            </a:pPr>
            <a:r>
              <a:rPr lang="en-US" sz="2799">
                <a:solidFill>
                  <a:srgbClr val="000000"/>
                </a:solidFill>
                <a:latin typeface="Open Sans Bold"/>
                <a:ea typeface="Open Sans Bold"/>
                <a:cs typeface="Open Sans Bold"/>
                <a:sym typeface="Open Sans Bold"/>
              </a:rPr>
              <a:t>Train Time</a:t>
            </a:r>
            <a:r>
              <a:rPr lang="en-US" sz="2799">
                <a:solidFill>
                  <a:srgbClr val="000000"/>
                </a:solidFill>
                <a:latin typeface="Open Sans"/>
                <a:ea typeface="Open Sans"/>
                <a:cs typeface="Open Sans"/>
                <a:sym typeface="Open Sans"/>
              </a:rPr>
              <a:t> mengevaluasi efisiensi pelatihan model.</a:t>
            </a:r>
          </a:p>
        </p:txBody>
      </p:sp>
      <p:grpSp>
        <p:nvGrpSpPr>
          <p:cNvPr id="9" name="Group 9"/>
          <p:cNvGrpSpPr/>
          <p:nvPr/>
        </p:nvGrpSpPr>
        <p:grpSpPr>
          <a:xfrm rot="5400000">
            <a:off x="15472638" y="7607330"/>
            <a:ext cx="1479329" cy="1479329"/>
            <a:chOff x="0" y="0"/>
            <a:chExt cx="812800" cy="812800"/>
          </a:xfrm>
        </p:grpSpPr>
        <p:sp>
          <p:nvSpPr>
            <p:cNvPr id="10" name="Freeform 10"/>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30486C">
                <a:alpha val="29804"/>
              </a:srgbClr>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16487576" y="8486576"/>
            <a:ext cx="771724" cy="7717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30486C">
                  <a:alpha val="40000"/>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75077" y="8305331"/>
            <a:ext cx="2954728" cy="295472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0486C">
                  <a:alpha val="19608"/>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r="-129630"/>
              </a:stretch>
            </a:blipFill>
          </p:spPr>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30486C"/>
            </a:solidFill>
          </p:spPr>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EAEAEB"/>
            </a:solidFill>
          </p:spPr>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0486C"/>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30486C"/>
            </a:solidFill>
          </p:spPr>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4423" y="5448299"/>
            <a:ext cx="4176257" cy="562915"/>
            <a:chOff x="0" y="-4507"/>
            <a:chExt cx="1099919" cy="148257"/>
          </a:xfrm>
        </p:grpSpPr>
        <p:sp>
          <p:nvSpPr>
            <p:cNvPr id="17" name="Freeform 17"/>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30486C"/>
            </a:solidFill>
          </p:spPr>
        </p:sp>
        <p:sp>
          <p:nvSpPr>
            <p:cNvPr id="18" name="TextBox 18"/>
            <p:cNvSpPr txBox="1"/>
            <p:nvPr/>
          </p:nvSpPr>
          <p:spPr>
            <a:xfrm>
              <a:off x="0" y="-4507"/>
              <a:ext cx="1099919" cy="148257"/>
            </a:xfrm>
            <a:prstGeom prst="rect">
              <a:avLst/>
            </a:prstGeom>
          </p:spPr>
          <p:txBody>
            <a:bodyPr lIns="50800" tIns="50800" rIns="50800" bIns="50800" rtlCol="0" anchor="ctr"/>
            <a:lstStyle/>
            <a:p>
              <a:pPr algn="ctr">
                <a:lnSpc>
                  <a:spcPts val="2659"/>
                </a:lnSpc>
              </a:pPr>
              <a:r>
                <a:rPr lang="en-US" sz="1899" dirty="0">
                  <a:solidFill>
                    <a:srgbClr val="EAEAEB"/>
                  </a:solidFill>
                  <a:latin typeface="Garet"/>
                  <a:ea typeface="Garet"/>
                  <a:cs typeface="Garet"/>
                  <a:sym typeface="Garet"/>
                </a:rPr>
                <a:t>BY ASNIDAR</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30486C">
                <a:alpha val="29804"/>
              </a:srgbClr>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484493" y="9014056"/>
            <a:ext cx="2545888" cy="254588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0486C">
                  <a:alpha val="9804"/>
                </a:srgbClr>
              </a:solid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624423" y="726983"/>
            <a:ext cx="3191396" cy="389255"/>
          </a:xfrm>
          <a:prstGeom prst="rect">
            <a:avLst/>
          </a:prstGeom>
        </p:spPr>
        <p:txBody>
          <a:bodyPr lIns="0" tIns="0" rIns="0" bIns="0" rtlCol="0" anchor="t">
            <a:spAutoFit/>
          </a:bodyPr>
          <a:lstStyle/>
          <a:p>
            <a:pPr algn="l">
              <a:lnSpc>
                <a:spcPts val="3220"/>
              </a:lnSpc>
            </a:pPr>
            <a:r>
              <a:rPr lang="en-US" sz="2300">
                <a:solidFill>
                  <a:srgbClr val="000000"/>
                </a:solidFill>
                <a:latin typeface="Garet Bold"/>
                <a:ea typeface="Garet Bold"/>
                <a:cs typeface="Garet Bold"/>
                <a:sym typeface="Garet Bold"/>
              </a:rPr>
              <a:t>Titanic</a:t>
            </a:r>
          </a:p>
        </p:txBody>
      </p:sp>
      <p:sp>
        <p:nvSpPr>
          <p:cNvPr id="26" name="TextBox 26"/>
          <p:cNvSpPr txBox="1"/>
          <p:nvPr/>
        </p:nvSpPr>
        <p:spPr>
          <a:xfrm>
            <a:off x="1653503" y="4648200"/>
            <a:ext cx="8766566" cy="495300"/>
          </a:xfrm>
          <a:prstGeom prst="rect">
            <a:avLst/>
          </a:prstGeom>
        </p:spPr>
        <p:txBody>
          <a:bodyPr lIns="0" tIns="0" rIns="0" bIns="0" rtlCol="0" anchor="t">
            <a:spAutoFit/>
          </a:bodyPr>
          <a:lstStyle/>
          <a:p>
            <a:pPr algn="l">
              <a:lnSpc>
                <a:spcPts val="4199"/>
              </a:lnSpc>
            </a:pPr>
            <a:r>
              <a:rPr lang="en-US" sz="2999" spc="299">
                <a:solidFill>
                  <a:srgbClr val="000000"/>
                </a:solidFill>
                <a:latin typeface="Garet"/>
                <a:ea typeface="Garet"/>
                <a:cs typeface="Garet"/>
                <a:sym typeface="Garet"/>
              </a:rPr>
              <a:t>FOR YOUR ATTENTION</a:t>
            </a:r>
          </a:p>
        </p:txBody>
      </p:sp>
      <p:sp>
        <p:nvSpPr>
          <p:cNvPr id="27" name="TextBox 27"/>
          <p:cNvSpPr txBox="1"/>
          <p:nvPr/>
        </p:nvSpPr>
        <p:spPr>
          <a:xfrm>
            <a:off x="1624423" y="3135538"/>
            <a:ext cx="8795646" cy="1523365"/>
          </a:xfrm>
          <a:prstGeom prst="rect">
            <a:avLst/>
          </a:prstGeom>
        </p:spPr>
        <p:txBody>
          <a:bodyPr lIns="0" tIns="0" rIns="0" bIns="0" rtlCol="0" anchor="t">
            <a:spAutoFit/>
          </a:bodyPr>
          <a:lstStyle/>
          <a:p>
            <a:pPr algn="l">
              <a:lnSpc>
                <a:spcPts val="11960"/>
              </a:lnSpc>
            </a:pPr>
            <a:r>
              <a:rPr lang="en-US" sz="10400">
                <a:solidFill>
                  <a:srgbClr val="000000"/>
                </a:solidFill>
                <a:latin typeface="Garet Bold"/>
                <a:ea typeface="Garet Bold"/>
                <a:cs typeface="Garet Bold"/>
                <a:sym typeface="Garet Bold"/>
              </a:rPr>
              <a:t>THANK YOU</a:t>
            </a:r>
          </a:p>
        </p:txBody>
      </p:sp>
      <p:sp>
        <p:nvSpPr>
          <p:cNvPr id="28" name="Freeform 28"/>
          <p:cNvSpPr/>
          <p:nvPr/>
        </p:nvSpPr>
        <p:spPr>
          <a:xfrm>
            <a:off x="1624567" y="7803364"/>
            <a:ext cx="488488" cy="488488"/>
          </a:xfrm>
          <a:custGeom>
            <a:avLst/>
            <a:gdLst/>
            <a:ahLst/>
            <a:cxnLst/>
            <a:rect l="l" t="t" r="r" b="b"/>
            <a:pathLst>
              <a:path w="488488" h="488488">
                <a:moveTo>
                  <a:pt x="0" y="0"/>
                </a:moveTo>
                <a:lnTo>
                  <a:pt x="488489" y="0"/>
                </a:lnTo>
                <a:lnTo>
                  <a:pt x="488489" y="488488"/>
                </a:lnTo>
                <a:lnTo>
                  <a:pt x="0" y="4884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9" name="Group 29"/>
          <p:cNvGrpSpPr/>
          <p:nvPr/>
        </p:nvGrpSpPr>
        <p:grpSpPr>
          <a:xfrm>
            <a:off x="1624423" y="9104191"/>
            <a:ext cx="488632" cy="48863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86C"/>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1703337" y="9183104"/>
            <a:ext cx="330805" cy="330805"/>
          </a:xfrm>
          <a:custGeom>
            <a:avLst/>
            <a:gdLst/>
            <a:ahLst/>
            <a:cxnLst/>
            <a:rect l="l" t="t" r="r" b="b"/>
            <a:pathLst>
              <a:path w="330805" h="330805">
                <a:moveTo>
                  <a:pt x="0" y="0"/>
                </a:moveTo>
                <a:lnTo>
                  <a:pt x="330805" y="0"/>
                </a:lnTo>
                <a:lnTo>
                  <a:pt x="330805" y="330805"/>
                </a:lnTo>
                <a:lnTo>
                  <a:pt x="0" y="330805"/>
                </a:lnTo>
                <a:lnTo>
                  <a:pt x="0" y="0"/>
                </a:lnTo>
                <a:close/>
              </a:path>
            </a:pathLst>
          </a:custGeom>
          <a:blipFill>
            <a:blip r:embed="rId5"/>
            <a:stretch>
              <a:fillRect/>
            </a:stretch>
          </a:blipFill>
          <a:ln cap="sq">
            <a:noFill/>
            <a:prstDash val="solid"/>
            <a:miter/>
          </a:ln>
        </p:spPr>
      </p:sp>
      <p:sp>
        <p:nvSpPr>
          <p:cNvPr id="33" name="Freeform 33"/>
          <p:cNvSpPr/>
          <p:nvPr/>
        </p:nvSpPr>
        <p:spPr>
          <a:xfrm>
            <a:off x="1624567" y="8453705"/>
            <a:ext cx="488632" cy="488633"/>
          </a:xfrm>
          <a:custGeom>
            <a:avLst/>
            <a:gdLst/>
            <a:ahLst/>
            <a:cxnLst/>
            <a:rect l="l" t="t" r="r" b="b"/>
            <a:pathLst>
              <a:path w="488632" h="488633">
                <a:moveTo>
                  <a:pt x="0" y="0"/>
                </a:moveTo>
                <a:lnTo>
                  <a:pt x="488633" y="0"/>
                </a:lnTo>
                <a:lnTo>
                  <a:pt x="488633" y="488633"/>
                </a:lnTo>
                <a:lnTo>
                  <a:pt x="0" y="4886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34"/>
          <p:cNvSpPr txBox="1"/>
          <p:nvPr/>
        </p:nvSpPr>
        <p:spPr>
          <a:xfrm>
            <a:off x="2293629" y="7829168"/>
            <a:ext cx="5102540" cy="38925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asnidarnidar@gmail.com</a:t>
            </a:r>
          </a:p>
        </p:txBody>
      </p:sp>
      <p:sp>
        <p:nvSpPr>
          <p:cNvPr id="35" name="TextBox 35"/>
          <p:cNvSpPr txBox="1"/>
          <p:nvPr/>
        </p:nvSpPr>
        <p:spPr>
          <a:xfrm>
            <a:off x="2293628" y="8464430"/>
            <a:ext cx="5554971" cy="396262"/>
          </a:xfrm>
          <a:prstGeom prst="rect">
            <a:avLst/>
          </a:prstGeom>
        </p:spPr>
        <p:txBody>
          <a:bodyPr wrap="square" lIns="0" tIns="0" rIns="0" bIns="0" rtlCol="0" anchor="t">
            <a:spAutoFit/>
          </a:bodyPr>
          <a:lstStyle/>
          <a:p>
            <a:pPr algn="l">
              <a:lnSpc>
                <a:spcPts val="3220"/>
              </a:lnSpc>
            </a:pPr>
            <a:r>
              <a:rPr lang="en-US" sz="2300" dirty="0">
                <a:solidFill>
                  <a:srgbClr val="000000"/>
                </a:solidFill>
                <a:latin typeface="Garet"/>
                <a:ea typeface="Garet"/>
                <a:cs typeface="Garet"/>
                <a:sym typeface="Garet"/>
              </a:rPr>
              <a:t>www.linkedin.com/in/asnidar-bahri</a:t>
            </a:r>
          </a:p>
        </p:txBody>
      </p:sp>
      <p:sp>
        <p:nvSpPr>
          <p:cNvPr id="36" name="TextBox 36"/>
          <p:cNvSpPr txBox="1"/>
          <p:nvPr/>
        </p:nvSpPr>
        <p:spPr>
          <a:xfrm>
            <a:off x="2293629" y="9124655"/>
            <a:ext cx="5102540" cy="396262"/>
          </a:xfrm>
          <a:prstGeom prst="rect">
            <a:avLst/>
          </a:prstGeom>
        </p:spPr>
        <p:txBody>
          <a:bodyPr lIns="0" tIns="0" rIns="0" bIns="0" rtlCol="0" anchor="t">
            <a:spAutoFit/>
          </a:bodyPr>
          <a:lstStyle/>
          <a:p>
            <a:pPr algn="l">
              <a:lnSpc>
                <a:spcPts val="3220"/>
              </a:lnSpc>
            </a:pPr>
            <a:r>
              <a:rPr lang="en-US" sz="2300" dirty="0">
                <a:solidFill>
                  <a:srgbClr val="000000"/>
                </a:solidFill>
                <a:latin typeface="Garet"/>
                <a:ea typeface="Garet"/>
                <a:cs typeface="Garet"/>
                <a:sym typeface="Garet"/>
              </a:rPr>
              <a:t>https://github.com/Asnidarnidar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486C"/>
        </a:solidFill>
        <a:effectLst/>
      </p:bgPr>
    </p:bg>
    <p:spTree>
      <p:nvGrpSpPr>
        <p:cNvPr id="1" name=""/>
        <p:cNvGrpSpPr/>
        <p:nvPr/>
      </p:nvGrpSpPr>
      <p:grpSpPr>
        <a:xfrm>
          <a:off x="0" y="0"/>
          <a:ext cx="0" cy="0"/>
          <a:chOff x="0" y="0"/>
          <a:chExt cx="0" cy="0"/>
        </a:xfrm>
      </p:grpSpPr>
      <p:sp>
        <p:nvSpPr>
          <p:cNvPr id="2" name="TextBox 2"/>
          <p:cNvSpPr txBox="1"/>
          <p:nvPr/>
        </p:nvSpPr>
        <p:spPr>
          <a:xfrm>
            <a:off x="2428592" y="1453748"/>
            <a:ext cx="13592786" cy="1642110"/>
          </a:xfrm>
          <a:prstGeom prst="rect">
            <a:avLst/>
          </a:prstGeom>
        </p:spPr>
        <p:txBody>
          <a:bodyPr lIns="0" tIns="0" rIns="0" bIns="0" rtlCol="0" anchor="t">
            <a:spAutoFit/>
          </a:bodyPr>
          <a:lstStyle/>
          <a:p>
            <a:pPr algn="ctr">
              <a:lnSpc>
                <a:spcPts val="13439"/>
              </a:lnSpc>
            </a:pPr>
            <a:r>
              <a:rPr lang="en-US" sz="9600">
                <a:solidFill>
                  <a:srgbClr val="EAEAEB"/>
                </a:solidFill>
                <a:latin typeface="Garet Bold"/>
                <a:ea typeface="Garet Bold"/>
                <a:cs typeface="Garet Bold"/>
                <a:sym typeface="Garet Bold"/>
              </a:rPr>
              <a:t>TITANIC</a:t>
            </a:r>
          </a:p>
        </p:txBody>
      </p:sp>
      <p:sp>
        <p:nvSpPr>
          <p:cNvPr id="3" name="TextBox 3"/>
          <p:cNvSpPr txBox="1"/>
          <p:nvPr/>
        </p:nvSpPr>
        <p:spPr>
          <a:xfrm>
            <a:off x="2266622" y="4180716"/>
            <a:ext cx="13754755" cy="3708400"/>
          </a:xfrm>
          <a:prstGeom prst="rect">
            <a:avLst/>
          </a:prstGeom>
        </p:spPr>
        <p:txBody>
          <a:bodyPr lIns="0" tIns="0" rIns="0" bIns="0" rtlCol="0" anchor="t">
            <a:spAutoFit/>
          </a:bodyPr>
          <a:lstStyle/>
          <a:p>
            <a:pPr algn="ctr">
              <a:lnSpc>
                <a:spcPts val="4999"/>
              </a:lnSpc>
            </a:pPr>
            <a:r>
              <a:rPr lang="en-US" sz="2499">
                <a:solidFill>
                  <a:srgbClr val="FFFFFF"/>
                </a:solidFill>
                <a:latin typeface="Open Sans"/>
                <a:ea typeface="Open Sans"/>
                <a:cs typeface="Open Sans"/>
                <a:sym typeface="Open Sans"/>
              </a:rPr>
              <a:t>Tenggelamnya Titanic merupakan salah satu kecelakaan kapal paling terkenal dalam sejarah.</a:t>
            </a:r>
          </a:p>
          <a:p>
            <a:pPr algn="ctr">
              <a:lnSpc>
                <a:spcPts val="4999"/>
              </a:lnSpc>
            </a:pPr>
            <a:r>
              <a:rPr lang="en-US" sz="2499">
                <a:solidFill>
                  <a:srgbClr val="FFFFFF"/>
                </a:solidFill>
                <a:latin typeface="Open Sans"/>
                <a:ea typeface="Open Sans"/>
                <a:cs typeface="Open Sans"/>
                <a:sym typeface="Open Sans"/>
              </a:rPr>
              <a:t>Pada tanggal 15 April 1912, dalam pelayaran perdananya, RMS Titanic yang secara luas dianggap "tidak dapat tenggelam" tenggelam setelah bertabrakan dengan gunung es. Sayangnya, tidak ada cukup sekoci penyelamat untuk semua orang di dalamnya, yang mengakibatkan kematian 1502 dari 2224 penumpang dan awak kapal.</a:t>
            </a:r>
          </a:p>
          <a:p>
            <a:pPr marL="0" lvl="0" indent="0" algn="ctr">
              <a:lnSpc>
                <a:spcPts val="4999"/>
              </a:lnSpc>
            </a:pPr>
            <a:endParaRPr lang="en-US" sz="2499">
              <a:solidFill>
                <a:srgbClr val="FFFFFF"/>
              </a:solidFill>
              <a:latin typeface="Open Sans"/>
              <a:ea typeface="Open Sans"/>
              <a:cs typeface="Open Sans"/>
              <a:sym typeface="Open Sans"/>
            </a:endParaRPr>
          </a:p>
        </p:txBody>
      </p:sp>
      <p:sp>
        <p:nvSpPr>
          <p:cNvPr id="4" name="AutoShape 4"/>
          <p:cNvSpPr/>
          <p:nvPr/>
        </p:nvSpPr>
        <p:spPr>
          <a:xfrm>
            <a:off x="8445990" y="3632708"/>
            <a:ext cx="1396020" cy="0"/>
          </a:xfrm>
          <a:prstGeom prst="line">
            <a:avLst/>
          </a:prstGeom>
          <a:ln w="95250" cap="flat">
            <a:solidFill>
              <a:srgbClr val="FFFFFF"/>
            </a:solidFill>
            <a:prstDash val="solid"/>
            <a:headEnd type="none" w="sm" len="sm"/>
            <a:tailEnd type="none" w="sm" len="sm"/>
          </a:ln>
        </p:spPr>
      </p:sp>
      <p:grpSp>
        <p:nvGrpSpPr>
          <p:cNvPr id="5" name="Group 5"/>
          <p:cNvGrpSpPr/>
          <p:nvPr/>
        </p:nvGrpSpPr>
        <p:grpSpPr>
          <a:xfrm>
            <a:off x="15664971" y="-782737"/>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55020" y="7356528"/>
            <a:ext cx="2350854" cy="2350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0486C"/>
            </a:solidFill>
          </p:spPr>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0769833" cy="854076"/>
          </a:xfrm>
          <a:prstGeom prst="rect">
            <a:avLst/>
          </a:prstGeom>
        </p:spPr>
        <p:txBody>
          <a:bodyPr lIns="0" tIns="0" rIns="0" bIns="0" rtlCol="0" anchor="t">
            <a:spAutoFit/>
          </a:bodyPr>
          <a:lstStyle/>
          <a:p>
            <a:pPr algn="l">
              <a:lnSpc>
                <a:spcPts val="6999"/>
              </a:lnSpc>
            </a:pPr>
            <a:r>
              <a:rPr lang="en-US" sz="4999" spc="99">
                <a:solidFill>
                  <a:srgbClr val="EAEAEB"/>
                </a:solidFill>
                <a:latin typeface="Garet Bold"/>
                <a:ea typeface="Garet Bold"/>
                <a:cs typeface="Garet Bold"/>
                <a:sym typeface="Garet Bold"/>
              </a:rPr>
              <a:t>TUJUAN ANALISIS</a:t>
            </a:r>
          </a:p>
        </p:txBody>
      </p:sp>
      <p:grpSp>
        <p:nvGrpSpPr>
          <p:cNvPr id="6" name="Group 6"/>
          <p:cNvGrpSpPr/>
          <p:nvPr/>
        </p:nvGrpSpPr>
        <p:grpSpPr>
          <a:xfrm>
            <a:off x="9848610" y="2296651"/>
            <a:ext cx="6391014" cy="7953944"/>
            <a:chOff x="0" y="0"/>
            <a:chExt cx="990135" cy="1232274"/>
          </a:xfrm>
        </p:grpSpPr>
        <p:sp>
          <p:nvSpPr>
            <p:cNvPr id="7" name="Freeform 7"/>
            <p:cNvSpPr/>
            <p:nvPr/>
          </p:nvSpPr>
          <p:spPr>
            <a:xfrm>
              <a:off x="0" y="0"/>
              <a:ext cx="990135" cy="1232274"/>
            </a:xfrm>
            <a:custGeom>
              <a:avLst/>
              <a:gdLst/>
              <a:ahLst/>
              <a:cxnLst/>
              <a:rect l="l" t="t" r="r" b="b"/>
              <a:pathLst>
                <a:path w="990135" h="1232274">
                  <a:moveTo>
                    <a:pt x="0" y="0"/>
                  </a:moveTo>
                  <a:lnTo>
                    <a:pt x="990135" y="0"/>
                  </a:lnTo>
                  <a:lnTo>
                    <a:pt x="990135" y="1232274"/>
                  </a:lnTo>
                  <a:lnTo>
                    <a:pt x="0" y="1232274"/>
                  </a:lnTo>
                  <a:close/>
                </a:path>
              </a:pathLst>
            </a:custGeom>
            <a:blipFill>
              <a:blip r:embed="rId2"/>
              <a:stretch>
                <a:fillRect l="-88201" r="-69736"/>
              </a:stretch>
            </a:blipFill>
          </p:spPr>
        </p:sp>
      </p:grpSp>
      <p:sp>
        <p:nvSpPr>
          <p:cNvPr id="8" name="TextBox 8"/>
          <p:cNvSpPr txBox="1"/>
          <p:nvPr/>
        </p:nvSpPr>
        <p:spPr>
          <a:xfrm>
            <a:off x="887495" y="3204806"/>
            <a:ext cx="7796578" cy="1889760"/>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30486C"/>
                </a:solidFill>
                <a:latin typeface="Open Sans Bold"/>
                <a:ea typeface="Open Sans Bold"/>
                <a:cs typeface="Open Sans Bold"/>
                <a:sym typeface="Open Sans Bold"/>
              </a:rPr>
              <a:t>Mengidentifikasi faktor-faktor yang mempengaruhi tingkat keselamatan penumpang?</a:t>
            </a:r>
          </a:p>
        </p:txBody>
      </p:sp>
      <p:sp>
        <p:nvSpPr>
          <p:cNvPr id="9" name="TextBox 9"/>
          <p:cNvSpPr txBox="1"/>
          <p:nvPr/>
        </p:nvSpPr>
        <p:spPr>
          <a:xfrm>
            <a:off x="887495" y="5525279"/>
            <a:ext cx="7796578" cy="2527935"/>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30486C"/>
                </a:solidFill>
                <a:latin typeface="Open Sans Bold"/>
                <a:ea typeface="Open Sans Bold"/>
                <a:cs typeface="Open Sans Bold"/>
                <a:sym typeface="Open Sans Bold"/>
              </a:rPr>
              <a:t>Megetahui karakteristik penumpang yang selamat dibandingkan yang tidak selamat?</a:t>
            </a:r>
          </a:p>
        </p:txBody>
      </p:sp>
      <p:sp>
        <p:nvSpPr>
          <p:cNvPr id="10" name="TextBox 10"/>
          <p:cNvSpPr txBox="1"/>
          <p:nvPr/>
        </p:nvSpPr>
        <p:spPr>
          <a:xfrm>
            <a:off x="14516197" y="536647"/>
            <a:ext cx="2743103" cy="389255"/>
          </a:xfrm>
          <a:prstGeom prst="rect">
            <a:avLst/>
          </a:prstGeom>
        </p:spPr>
        <p:txBody>
          <a:bodyPr lIns="0" tIns="0" rIns="0" bIns="0" rtlCol="0" anchor="t">
            <a:spAutoFit/>
          </a:bodyPr>
          <a:lstStyle/>
          <a:p>
            <a:pPr algn="ctr">
              <a:lnSpc>
                <a:spcPts val="3220"/>
              </a:lnSpc>
            </a:pPr>
            <a:r>
              <a:rPr lang="en-US" sz="2300">
                <a:solidFill>
                  <a:srgbClr val="EAEAEB"/>
                </a:solidFill>
                <a:latin typeface="Garet Bold"/>
                <a:ea typeface="Garet Bold"/>
                <a:cs typeface="Garet Bold"/>
                <a:sym typeface="Garet Bold"/>
              </a:rPr>
              <a:t>Titanic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694792" cy="10287000"/>
            <a:chOff x="0" y="0"/>
            <a:chExt cx="446365" cy="2709333"/>
          </a:xfrm>
        </p:grpSpPr>
        <p:sp>
          <p:nvSpPr>
            <p:cNvPr id="3" name="Freeform 3"/>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30486C"/>
            </a:solidFill>
          </p:spPr>
        </p:sp>
        <p:sp>
          <p:nvSpPr>
            <p:cNvPr id="4" name="TextBox 4"/>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7109187"/>
            <a:ext cx="1028700" cy="3177813"/>
            <a:chOff x="0" y="0"/>
            <a:chExt cx="812800" cy="2510865"/>
          </a:xfrm>
        </p:grpSpPr>
        <p:sp>
          <p:nvSpPr>
            <p:cNvPr id="6" name="Freeform 6"/>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30486C"/>
            </a:solidFill>
          </p:spPr>
        </p:sp>
        <p:sp>
          <p:nvSpPr>
            <p:cNvPr id="7" name="TextBox 7"/>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0"/>
            <a:ext cx="1028700" cy="10287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0486C"/>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297118" y="721101"/>
            <a:ext cx="7494647" cy="854075"/>
          </a:xfrm>
          <a:prstGeom prst="rect">
            <a:avLst/>
          </a:prstGeom>
        </p:spPr>
        <p:txBody>
          <a:bodyPr lIns="0" tIns="0" rIns="0" bIns="0" rtlCol="0" anchor="t">
            <a:spAutoFit/>
          </a:bodyPr>
          <a:lstStyle/>
          <a:p>
            <a:pPr algn="ctr">
              <a:lnSpc>
                <a:spcPts val="6999"/>
              </a:lnSpc>
            </a:pPr>
            <a:r>
              <a:rPr lang="en-US" sz="4999">
                <a:solidFill>
                  <a:srgbClr val="30486C"/>
                </a:solidFill>
                <a:latin typeface="Garet Bold"/>
                <a:ea typeface="Garet Bold"/>
                <a:cs typeface="Garet Bold"/>
                <a:sym typeface="Garet Bold"/>
              </a:rPr>
              <a:t>VARIABEL DATA</a:t>
            </a:r>
          </a:p>
        </p:txBody>
      </p:sp>
      <p:grpSp>
        <p:nvGrpSpPr>
          <p:cNvPr id="12" name="Group 12"/>
          <p:cNvGrpSpPr/>
          <p:nvPr/>
        </p:nvGrpSpPr>
        <p:grpSpPr>
          <a:xfrm>
            <a:off x="7297118" y="2384162"/>
            <a:ext cx="969409" cy="969409"/>
            <a:chOff x="0" y="0"/>
            <a:chExt cx="812800" cy="812800"/>
          </a:xfrm>
        </p:grpSpPr>
        <p:sp>
          <p:nvSpPr>
            <p:cNvPr id="13" name="Freeform 1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14" name="TextBox 1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01</a:t>
              </a:r>
            </a:p>
          </p:txBody>
        </p:sp>
      </p:grpSp>
      <p:grpSp>
        <p:nvGrpSpPr>
          <p:cNvPr id="15" name="Group 15"/>
          <p:cNvGrpSpPr/>
          <p:nvPr/>
        </p:nvGrpSpPr>
        <p:grpSpPr>
          <a:xfrm>
            <a:off x="7297118" y="3565108"/>
            <a:ext cx="969409" cy="969409"/>
            <a:chOff x="0" y="0"/>
            <a:chExt cx="812800" cy="812800"/>
          </a:xfrm>
        </p:grpSpPr>
        <p:sp>
          <p:nvSpPr>
            <p:cNvPr id="16" name="Freeform 16"/>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17" name="TextBox 17"/>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02</a:t>
              </a:r>
            </a:p>
          </p:txBody>
        </p:sp>
      </p:grpSp>
      <p:grpSp>
        <p:nvGrpSpPr>
          <p:cNvPr id="18" name="Group 18"/>
          <p:cNvGrpSpPr/>
          <p:nvPr/>
        </p:nvGrpSpPr>
        <p:grpSpPr>
          <a:xfrm>
            <a:off x="7297118" y="4746054"/>
            <a:ext cx="969409" cy="969409"/>
            <a:chOff x="0" y="0"/>
            <a:chExt cx="812800" cy="812800"/>
          </a:xfrm>
        </p:grpSpPr>
        <p:sp>
          <p:nvSpPr>
            <p:cNvPr id="19" name="Freeform 19"/>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20" name="TextBox 20"/>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03</a:t>
              </a:r>
            </a:p>
          </p:txBody>
        </p:sp>
      </p:grpSp>
      <p:grpSp>
        <p:nvGrpSpPr>
          <p:cNvPr id="21" name="Group 21"/>
          <p:cNvGrpSpPr/>
          <p:nvPr/>
        </p:nvGrpSpPr>
        <p:grpSpPr>
          <a:xfrm>
            <a:off x="7297118" y="5927000"/>
            <a:ext cx="969409" cy="969409"/>
            <a:chOff x="0" y="0"/>
            <a:chExt cx="812800" cy="812800"/>
          </a:xfrm>
        </p:grpSpPr>
        <p:sp>
          <p:nvSpPr>
            <p:cNvPr id="22" name="Freeform 22"/>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23" name="TextBox 23"/>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04</a:t>
              </a:r>
            </a:p>
          </p:txBody>
        </p:sp>
      </p:grpSp>
      <p:grpSp>
        <p:nvGrpSpPr>
          <p:cNvPr id="24" name="Group 24"/>
          <p:cNvGrpSpPr/>
          <p:nvPr/>
        </p:nvGrpSpPr>
        <p:grpSpPr>
          <a:xfrm>
            <a:off x="7297118" y="7107945"/>
            <a:ext cx="969409" cy="969409"/>
            <a:chOff x="0" y="0"/>
            <a:chExt cx="812800" cy="812800"/>
          </a:xfrm>
        </p:grpSpPr>
        <p:sp>
          <p:nvSpPr>
            <p:cNvPr id="25" name="Freeform 25"/>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26" name="TextBox 26"/>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05</a:t>
              </a:r>
            </a:p>
          </p:txBody>
        </p:sp>
      </p:grpSp>
      <p:grpSp>
        <p:nvGrpSpPr>
          <p:cNvPr id="27" name="Group 27"/>
          <p:cNvGrpSpPr/>
          <p:nvPr/>
        </p:nvGrpSpPr>
        <p:grpSpPr>
          <a:xfrm>
            <a:off x="7297118" y="8288891"/>
            <a:ext cx="969409" cy="969409"/>
            <a:chOff x="0" y="0"/>
            <a:chExt cx="812800" cy="812800"/>
          </a:xfrm>
        </p:grpSpPr>
        <p:sp>
          <p:nvSpPr>
            <p:cNvPr id="28" name="Freeform 2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29" name="TextBox 2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06</a:t>
              </a:r>
            </a:p>
          </p:txBody>
        </p:sp>
      </p:grpSp>
      <p:grpSp>
        <p:nvGrpSpPr>
          <p:cNvPr id="30" name="Group 30"/>
          <p:cNvGrpSpPr/>
          <p:nvPr/>
        </p:nvGrpSpPr>
        <p:grpSpPr>
          <a:xfrm>
            <a:off x="15011231" y="1028700"/>
            <a:ext cx="1652841" cy="1652841"/>
            <a:chOff x="0" y="0"/>
            <a:chExt cx="812800" cy="812800"/>
          </a:xfrm>
        </p:grpSpPr>
        <p:sp>
          <p:nvSpPr>
            <p:cNvPr id="31" name="Freeform 31"/>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30486C">
                <a:alpha val="29804"/>
              </a:srgbClr>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4814124" y="816351"/>
            <a:ext cx="771724" cy="7717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30486C">
                  <a:alpha val="40000"/>
                </a:srgbClr>
              </a:solidFill>
              <a:prstDash val="solid"/>
              <a:miter/>
            </a:ln>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12919457" y="8414693"/>
            <a:ext cx="3744615" cy="374461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0486C">
                  <a:alpha val="19608"/>
                </a:srgbClr>
              </a:solidFill>
              <a:prstDash val="solid"/>
              <a:miter/>
            </a:ln>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8485829" y="2633916"/>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PassengerId</a:t>
            </a:r>
          </a:p>
        </p:txBody>
      </p:sp>
      <p:sp>
        <p:nvSpPr>
          <p:cNvPr id="40" name="TextBox 40"/>
          <p:cNvSpPr txBox="1"/>
          <p:nvPr/>
        </p:nvSpPr>
        <p:spPr>
          <a:xfrm>
            <a:off x="8485829" y="3814862"/>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Survived</a:t>
            </a:r>
          </a:p>
        </p:txBody>
      </p:sp>
      <p:sp>
        <p:nvSpPr>
          <p:cNvPr id="41" name="TextBox 41"/>
          <p:cNvSpPr txBox="1"/>
          <p:nvPr/>
        </p:nvSpPr>
        <p:spPr>
          <a:xfrm>
            <a:off x="8485829" y="4995808"/>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Pclass</a:t>
            </a:r>
          </a:p>
        </p:txBody>
      </p:sp>
      <p:sp>
        <p:nvSpPr>
          <p:cNvPr id="42" name="TextBox 42"/>
          <p:cNvSpPr txBox="1"/>
          <p:nvPr/>
        </p:nvSpPr>
        <p:spPr>
          <a:xfrm>
            <a:off x="8485829" y="6176754"/>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Name</a:t>
            </a:r>
          </a:p>
        </p:txBody>
      </p:sp>
      <p:sp>
        <p:nvSpPr>
          <p:cNvPr id="43" name="TextBox 43"/>
          <p:cNvSpPr txBox="1"/>
          <p:nvPr/>
        </p:nvSpPr>
        <p:spPr>
          <a:xfrm>
            <a:off x="8485829" y="7357700"/>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Sex</a:t>
            </a:r>
          </a:p>
        </p:txBody>
      </p:sp>
      <p:sp>
        <p:nvSpPr>
          <p:cNvPr id="44" name="TextBox 44"/>
          <p:cNvSpPr txBox="1"/>
          <p:nvPr/>
        </p:nvSpPr>
        <p:spPr>
          <a:xfrm>
            <a:off x="8485829" y="8538646"/>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Age</a:t>
            </a:r>
          </a:p>
        </p:txBody>
      </p:sp>
      <p:grpSp>
        <p:nvGrpSpPr>
          <p:cNvPr id="45" name="Group 45"/>
          <p:cNvGrpSpPr/>
          <p:nvPr/>
        </p:nvGrpSpPr>
        <p:grpSpPr>
          <a:xfrm>
            <a:off x="764852" y="0"/>
            <a:ext cx="5692914" cy="10287000"/>
            <a:chOff x="0" y="0"/>
            <a:chExt cx="1499368" cy="2709333"/>
          </a:xfrm>
        </p:grpSpPr>
        <p:sp>
          <p:nvSpPr>
            <p:cNvPr id="46" name="Freeform 46"/>
            <p:cNvSpPr/>
            <p:nvPr/>
          </p:nvSpPr>
          <p:spPr>
            <a:xfrm>
              <a:off x="0" y="0"/>
              <a:ext cx="1499368" cy="2709333"/>
            </a:xfrm>
            <a:custGeom>
              <a:avLst/>
              <a:gdLst/>
              <a:ahLst/>
              <a:cxnLst/>
              <a:rect l="l" t="t" r="r" b="b"/>
              <a:pathLst>
                <a:path w="1499368" h="2709333">
                  <a:moveTo>
                    <a:pt x="0" y="0"/>
                  </a:moveTo>
                  <a:lnTo>
                    <a:pt x="1499368" y="0"/>
                  </a:lnTo>
                  <a:lnTo>
                    <a:pt x="1499368" y="2709333"/>
                  </a:lnTo>
                  <a:lnTo>
                    <a:pt x="0" y="2709333"/>
                  </a:lnTo>
                  <a:close/>
                </a:path>
              </a:pathLst>
            </a:custGeom>
            <a:solidFill>
              <a:srgbClr val="30486C"/>
            </a:solidFill>
          </p:spPr>
        </p:sp>
        <p:sp>
          <p:nvSpPr>
            <p:cNvPr id="47" name="TextBox 47"/>
            <p:cNvSpPr txBox="1"/>
            <p:nvPr/>
          </p:nvSpPr>
          <p:spPr>
            <a:xfrm>
              <a:off x="0" y="-38100"/>
              <a:ext cx="1499368" cy="2747433"/>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28700" y="2336537"/>
            <a:ext cx="1310100" cy="0"/>
          </a:xfrm>
          <a:prstGeom prst="line">
            <a:avLst/>
          </a:prstGeom>
          <a:ln w="95250" cap="flat">
            <a:solidFill>
              <a:srgbClr val="FFFFFF"/>
            </a:solidFill>
            <a:prstDash val="solid"/>
            <a:headEnd type="none" w="sm" len="sm"/>
            <a:tailEnd type="none" w="sm" len="sm"/>
          </a:ln>
        </p:spPr>
      </p:sp>
      <p:sp>
        <p:nvSpPr>
          <p:cNvPr id="49" name="TextBox 49"/>
          <p:cNvSpPr txBox="1"/>
          <p:nvPr/>
        </p:nvSpPr>
        <p:spPr>
          <a:xfrm>
            <a:off x="955068" y="857648"/>
            <a:ext cx="5429066" cy="854076"/>
          </a:xfrm>
          <a:prstGeom prst="rect">
            <a:avLst/>
          </a:prstGeom>
        </p:spPr>
        <p:txBody>
          <a:bodyPr lIns="0" tIns="0" rIns="0" bIns="0" rtlCol="0" anchor="t">
            <a:spAutoFit/>
          </a:bodyPr>
          <a:lstStyle/>
          <a:p>
            <a:pPr algn="l">
              <a:lnSpc>
                <a:spcPts val="6999"/>
              </a:lnSpc>
            </a:pPr>
            <a:r>
              <a:rPr lang="en-US" sz="4999" spc="99">
                <a:solidFill>
                  <a:srgbClr val="EAEAEB"/>
                </a:solidFill>
                <a:latin typeface="Garet Bold"/>
                <a:ea typeface="Garet Bold"/>
                <a:cs typeface="Garet Bold"/>
                <a:sym typeface="Garet Bold"/>
              </a:rPr>
              <a:t>DATASET</a:t>
            </a:r>
          </a:p>
        </p:txBody>
      </p:sp>
      <p:sp>
        <p:nvSpPr>
          <p:cNvPr id="50" name="TextBox 50"/>
          <p:cNvSpPr txBox="1"/>
          <p:nvPr/>
        </p:nvSpPr>
        <p:spPr>
          <a:xfrm>
            <a:off x="1028700" y="2783141"/>
            <a:ext cx="4849193" cy="3375025"/>
          </a:xfrm>
          <a:prstGeom prst="rect">
            <a:avLst/>
          </a:prstGeom>
        </p:spPr>
        <p:txBody>
          <a:bodyPr lIns="0" tIns="0" rIns="0" bIns="0" rtlCol="0" anchor="t">
            <a:spAutoFit/>
          </a:bodyPr>
          <a:lstStyle/>
          <a:p>
            <a:pPr marL="0" lvl="0" indent="0" algn="l">
              <a:lnSpc>
                <a:spcPts val="3874"/>
              </a:lnSpc>
            </a:pPr>
            <a:r>
              <a:rPr lang="en-US" sz="2499">
                <a:solidFill>
                  <a:srgbClr val="FFFFFF"/>
                </a:solidFill>
                <a:latin typeface="Open Sans"/>
                <a:ea typeface="Open Sans"/>
                <a:cs typeface="Open Sans"/>
                <a:sym typeface="Open Sans"/>
              </a:rPr>
              <a:t>Dataset yang digunakana adalah data yang berasal dari kaggle (</a:t>
            </a:r>
            <a:r>
              <a:rPr lang="en-US" sz="2499">
                <a:solidFill>
                  <a:srgbClr val="0CC0DF"/>
                </a:solidFill>
                <a:latin typeface="Open Sans"/>
                <a:ea typeface="Open Sans"/>
                <a:cs typeface="Open Sans"/>
                <a:sym typeface="Open Sans"/>
              </a:rPr>
              <a:t>https://www.kaggle.com/competitions/titanic</a:t>
            </a:r>
            <a:r>
              <a:rPr lang="en-US" sz="2499">
                <a:solidFill>
                  <a:srgbClr val="FFFFFF"/>
                </a:solidFill>
                <a:latin typeface="Open Sans"/>
                <a:ea typeface="Open Sans"/>
                <a:cs typeface="Open Sans"/>
                <a:sym typeface="Open Sans"/>
              </a:rPr>
              <a:t>). Pendekatan yang digunakan untuk menganalisis data yaitu: analisis deskriptif dan pemodelan prediktif sederhana.</a:t>
            </a:r>
          </a:p>
        </p:txBody>
      </p:sp>
      <p:grpSp>
        <p:nvGrpSpPr>
          <p:cNvPr id="51" name="Group 51"/>
          <p:cNvGrpSpPr/>
          <p:nvPr/>
        </p:nvGrpSpPr>
        <p:grpSpPr>
          <a:xfrm>
            <a:off x="11883794" y="2384162"/>
            <a:ext cx="969409" cy="969409"/>
            <a:chOff x="0" y="0"/>
            <a:chExt cx="812800" cy="812800"/>
          </a:xfrm>
        </p:grpSpPr>
        <p:sp>
          <p:nvSpPr>
            <p:cNvPr id="52" name="Freeform 52"/>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53" name="TextBox 53"/>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07</a:t>
              </a:r>
            </a:p>
          </p:txBody>
        </p:sp>
      </p:grpSp>
      <p:grpSp>
        <p:nvGrpSpPr>
          <p:cNvPr id="54" name="Group 54"/>
          <p:cNvGrpSpPr/>
          <p:nvPr/>
        </p:nvGrpSpPr>
        <p:grpSpPr>
          <a:xfrm>
            <a:off x="11883794" y="3565108"/>
            <a:ext cx="969409" cy="969409"/>
            <a:chOff x="0" y="0"/>
            <a:chExt cx="812800" cy="812800"/>
          </a:xfrm>
        </p:grpSpPr>
        <p:sp>
          <p:nvSpPr>
            <p:cNvPr id="55" name="Freeform 55"/>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56" name="TextBox 56"/>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08</a:t>
              </a:r>
            </a:p>
          </p:txBody>
        </p:sp>
      </p:grpSp>
      <p:grpSp>
        <p:nvGrpSpPr>
          <p:cNvPr id="57" name="Group 57"/>
          <p:cNvGrpSpPr/>
          <p:nvPr/>
        </p:nvGrpSpPr>
        <p:grpSpPr>
          <a:xfrm>
            <a:off x="11883794" y="4746054"/>
            <a:ext cx="969409" cy="969409"/>
            <a:chOff x="0" y="0"/>
            <a:chExt cx="812800" cy="812800"/>
          </a:xfrm>
        </p:grpSpPr>
        <p:sp>
          <p:nvSpPr>
            <p:cNvPr id="58" name="Freeform 5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59" name="TextBox 5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09</a:t>
              </a:r>
            </a:p>
          </p:txBody>
        </p:sp>
      </p:grpSp>
      <p:grpSp>
        <p:nvGrpSpPr>
          <p:cNvPr id="60" name="Group 60"/>
          <p:cNvGrpSpPr/>
          <p:nvPr/>
        </p:nvGrpSpPr>
        <p:grpSpPr>
          <a:xfrm>
            <a:off x="11883794" y="5927000"/>
            <a:ext cx="969409" cy="969409"/>
            <a:chOff x="0" y="0"/>
            <a:chExt cx="812800" cy="812800"/>
          </a:xfrm>
        </p:grpSpPr>
        <p:sp>
          <p:nvSpPr>
            <p:cNvPr id="61" name="Freeform 6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62" name="TextBox 6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10</a:t>
              </a:r>
            </a:p>
          </p:txBody>
        </p:sp>
      </p:grpSp>
      <p:grpSp>
        <p:nvGrpSpPr>
          <p:cNvPr id="63" name="Group 63"/>
          <p:cNvGrpSpPr/>
          <p:nvPr/>
        </p:nvGrpSpPr>
        <p:grpSpPr>
          <a:xfrm>
            <a:off x="11883794" y="7107945"/>
            <a:ext cx="969409" cy="969409"/>
            <a:chOff x="0" y="0"/>
            <a:chExt cx="812800" cy="812800"/>
          </a:xfrm>
        </p:grpSpPr>
        <p:sp>
          <p:nvSpPr>
            <p:cNvPr id="64" name="Freeform 6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65" name="TextBox 6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11</a:t>
              </a:r>
            </a:p>
          </p:txBody>
        </p:sp>
      </p:grpSp>
      <p:grpSp>
        <p:nvGrpSpPr>
          <p:cNvPr id="66" name="Group 66"/>
          <p:cNvGrpSpPr/>
          <p:nvPr/>
        </p:nvGrpSpPr>
        <p:grpSpPr>
          <a:xfrm>
            <a:off x="11883794" y="8288891"/>
            <a:ext cx="969409" cy="969409"/>
            <a:chOff x="0" y="0"/>
            <a:chExt cx="812800" cy="812800"/>
          </a:xfrm>
        </p:grpSpPr>
        <p:sp>
          <p:nvSpPr>
            <p:cNvPr id="67" name="Freeform 6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68" name="TextBox 6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12</a:t>
              </a:r>
            </a:p>
          </p:txBody>
        </p:sp>
      </p:grpSp>
      <p:sp>
        <p:nvSpPr>
          <p:cNvPr id="69" name="TextBox 69"/>
          <p:cNvSpPr txBox="1"/>
          <p:nvPr/>
        </p:nvSpPr>
        <p:spPr>
          <a:xfrm>
            <a:off x="13072504" y="2633916"/>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SibSp</a:t>
            </a:r>
          </a:p>
        </p:txBody>
      </p:sp>
      <p:sp>
        <p:nvSpPr>
          <p:cNvPr id="70" name="TextBox 70"/>
          <p:cNvSpPr txBox="1"/>
          <p:nvPr/>
        </p:nvSpPr>
        <p:spPr>
          <a:xfrm>
            <a:off x="13072504" y="3814862"/>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Parch</a:t>
            </a:r>
          </a:p>
        </p:txBody>
      </p:sp>
      <p:sp>
        <p:nvSpPr>
          <p:cNvPr id="71" name="TextBox 71"/>
          <p:cNvSpPr txBox="1"/>
          <p:nvPr/>
        </p:nvSpPr>
        <p:spPr>
          <a:xfrm>
            <a:off x="13072504" y="4995808"/>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Ticket</a:t>
            </a:r>
          </a:p>
        </p:txBody>
      </p:sp>
      <p:sp>
        <p:nvSpPr>
          <p:cNvPr id="72" name="TextBox 72"/>
          <p:cNvSpPr txBox="1"/>
          <p:nvPr/>
        </p:nvSpPr>
        <p:spPr>
          <a:xfrm>
            <a:off x="13072504" y="6176754"/>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Fare</a:t>
            </a:r>
          </a:p>
        </p:txBody>
      </p:sp>
      <p:sp>
        <p:nvSpPr>
          <p:cNvPr id="73" name="TextBox 73"/>
          <p:cNvSpPr txBox="1"/>
          <p:nvPr/>
        </p:nvSpPr>
        <p:spPr>
          <a:xfrm>
            <a:off x="13072504" y="7357700"/>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cabin</a:t>
            </a:r>
          </a:p>
        </p:txBody>
      </p:sp>
      <p:sp>
        <p:nvSpPr>
          <p:cNvPr id="74" name="TextBox 74"/>
          <p:cNvSpPr txBox="1"/>
          <p:nvPr/>
        </p:nvSpPr>
        <p:spPr>
          <a:xfrm>
            <a:off x="13072504" y="8538646"/>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Embarked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486C"/>
        </a:solidFill>
        <a:effectLst/>
      </p:bgPr>
    </p:bg>
    <p:spTree>
      <p:nvGrpSpPr>
        <p:cNvPr id="1" name=""/>
        <p:cNvGrpSpPr/>
        <p:nvPr/>
      </p:nvGrpSpPr>
      <p:grpSpPr>
        <a:xfrm>
          <a:off x="0" y="0"/>
          <a:ext cx="0" cy="0"/>
          <a:chOff x="0" y="0"/>
          <a:chExt cx="0" cy="0"/>
        </a:xfrm>
      </p:grpSpPr>
      <p:sp>
        <p:nvSpPr>
          <p:cNvPr id="2" name="TextBox 2"/>
          <p:cNvSpPr txBox="1"/>
          <p:nvPr/>
        </p:nvSpPr>
        <p:spPr>
          <a:xfrm>
            <a:off x="2194892" y="2809478"/>
            <a:ext cx="13898217" cy="4206874"/>
          </a:xfrm>
          <a:prstGeom prst="rect">
            <a:avLst/>
          </a:prstGeom>
        </p:spPr>
        <p:txBody>
          <a:bodyPr lIns="0" tIns="0" rIns="0" bIns="0" rtlCol="0" anchor="t">
            <a:spAutoFit/>
          </a:bodyPr>
          <a:lstStyle/>
          <a:p>
            <a:pPr algn="ctr">
              <a:lnSpc>
                <a:spcPts val="11200"/>
              </a:lnSpc>
            </a:pPr>
            <a:r>
              <a:rPr lang="en-US" sz="8000">
                <a:solidFill>
                  <a:srgbClr val="EAEAEB"/>
                </a:solidFill>
                <a:latin typeface="Garet Bold"/>
                <a:ea typeface="Garet Bold"/>
                <a:cs typeface="Garet Bold"/>
                <a:sym typeface="Garet Bold"/>
              </a:rPr>
              <a:t>Faktor-Faktor Yang Mempengaruhi Tingkat Keselamatan Penumpang</a:t>
            </a:r>
          </a:p>
        </p:txBody>
      </p:sp>
      <p:grpSp>
        <p:nvGrpSpPr>
          <p:cNvPr id="3" name="Group 3"/>
          <p:cNvGrpSpPr/>
          <p:nvPr/>
        </p:nvGrpSpPr>
        <p:grpSpPr>
          <a:xfrm>
            <a:off x="15664971" y="-782737"/>
            <a:ext cx="3744615" cy="3744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55020" y="7356528"/>
            <a:ext cx="2350854" cy="235085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694792" cy="10287000"/>
            <a:chOff x="0" y="0"/>
            <a:chExt cx="446365" cy="2709333"/>
          </a:xfrm>
        </p:grpSpPr>
        <p:sp>
          <p:nvSpPr>
            <p:cNvPr id="3" name="Freeform 3"/>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30486C"/>
            </a:solidFill>
          </p:spPr>
        </p:sp>
        <p:sp>
          <p:nvSpPr>
            <p:cNvPr id="4" name="TextBox 4"/>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673186" y="455458"/>
            <a:ext cx="8941628" cy="854075"/>
          </a:xfrm>
          <a:prstGeom prst="rect">
            <a:avLst/>
          </a:prstGeom>
        </p:spPr>
        <p:txBody>
          <a:bodyPr lIns="0" tIns="0" rIns="0" bIns="0" rtlCol="0" anchor="t">
            <a:spAutoFit/>
          </a:bodyPr>
          <a:lstStyle/>
          <a:p>
            <a:pPr algn="ctr">
              <a:lnSpc>
                <a:spcPts val="6999"/>
              </a:lnSpc>
            </a:pPr>
            <a:r>
              <a:rPr lang="en-US" sz="4999">
                <a:solidFill>
                  <a:srgbClr val="30486C"/>
                </a:solidFill>
                <a:latin typeface="Garet Bold"/>
                <a:ea typeface="Garet Bold"/>
                <a:cs typeface="Garet Bold"/>
                <a:sym typeface="Garet Bold"/>
              </a:rPr>
              <a:t>DESKRIPSI VARIABEL</a:t>
            </a:r>
          </a:p>
        </p:txBody>
      </p:sp>
      <p:grpSp>
        <p:nvGrpSpPr>
          <p:cNvPr id="6" name="Group 6"/>
          <p:cNvGrpSpPr/>
          <p:nvPr/>
        </p:nvGrpSpPr>
        <p:grpSpPr>
          <a:xfrm>
            <a:off x="1389843" y="1588074"/>
            <a:ext cx="969409" cy="969409"/>
            <a:chOff x="0" y="0"/>
            <a:chExt cx="812800" cy="812800"/>
          </a:xfrm>
        </p:grpSpPr>
        <p:sp>
          <p:nvSpPr>
            <p:cNvPr id="7" name="Freeform 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8" name="TextBox 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01</a:t>
              </a:r>
            </a:p>
          </p:txBody>
        </p:sp>
      </p:grpSp>
      <p:grpSp>
        <p:nvGrpSpPr>
          <p:cNvPr id="9" name="Group 9"/>
          <p:cNvGrpSpPr/>
          <p:nvPr/>
        </p:nvGrpSpPr>
        <p:grpSpPr>
          <a:xfrm>
            <a:off x="1389843" y="2769020"/>
            <a:ext cx="969409" cy="969409"/>
            <a:chOff x="0" y="0"/>
            <a:chExt cx="812800" cy="812800"/>
          </a:xfrm>
        </p:grpSpPr>
        <p:sp>
          <p:nvSpPr>
            <p:cNvPr id="10" name="Freeform 1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11" name="TextBox 1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02</a:t>
              </a:r>
            </a:p>
          </p:txBody>
        </p:sp>
      </p:grpSp>
      <p:grpSp>
        <p:nvGrpSpPr>
          <p:cNvPr id="12" name="Group 12"/>
          <p:cNvGrpSpPr/>
          <p:nvPr/>
        </p:nvGrpSpPr>
        <p:grpSpPr>
          <a:xfrm>
            <a:off x="1371987" y="4022075"/>
            <a:ext cx="969409" cy="969409"/>
            <a:chOff x="0" y="0"/>
            <a:chExt cx="812800" cy="812800"/>
          </a:xfrm>
        </p:grpSpPr>
        <p:sp>
          <p:nvSpPr>
            <p:cNvPr id="13" name="Freeform 1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14" name="TextBox 1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03</a:t>
              </a:r>
            </a:p>
          </p:txBody>
        </p:sp>
      </p:grpSp>
      <p:grpSp>
        <p:nvGrpSpPr>
          <p:cNvPr id="15" name="Group 15"/>
          <p:cNvGrpSpPr/>
          <p:nvPr/>
        </p:nvGrpSpPr>
        <p:grpSpPr>
          <a:xfrm>
            <a:off x="1389843" y="5634975"/>
            <a:ext cx="969409" cy="969409"/>
            <a:chOff x="0" y="0"/>
            <a:chExt cx="812800" cy="812800"/>
          </a:xfrm>
        </p:grpSpPr>
        <p:sp>
          <p:nvSpPr>
            <p:cNvPr id="16" name="Freeform 16"/>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17" name="TextBox 17"/>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04</a:t>
              </a:r>
            </a:p>
          </p:txBody>
        </p:sp>
      </p:grpSp>
      <p:grpSp>
        <p:nvGrpSpPr>
          <p:cNvPr id="18" name="Group 18"/>
          <p:cNvGrpSpPr/>
          <p:nvPr/>
        </p:nvGrpSpPr>
        <p:grpSpPr>
          <a:xfrm>
            <a:off x="1371987" y="7247875"/>
            <a:ext cx="969409" cy="969409"/>
            <a:chOff x="0" y="0"/>
            <a:chExt cx="812800" cy="812800"/>
          </a:xfrm>
        </p:grpSpPr>
        <p:sp>
          <p:nvSpPr>
            <p:cNvPr id="19" name="Freeform 19"/>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20" name="TextBox 20"/>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05</a:t>
              </a:r>
            </a:p>
          </p:txBody>
        </p:sp>
      </p:grpSp>
      <p:grpSp>
        <p:nvGrpSpPr>
          <p:cNvPr id="21" name="Group 21"/>
          <p:cNvGrpSpPr/>
          <p:nvPr/>
        </p:nvGrpSpPr>
        <p:grpSpPr>
          <a:xfrm>
            <a:off x="1427683" y="8773596"/>
            <a:ext cx="969409" cy="969409"/>
            <a:chOff x="0" y="0"/>
            <a:chExt cx="812800" cy="812800"/>
          </a:xfrm>
        </p:grpSpPr>
        <p:sp>
          <p:nvSpPr>
            <p:cNvPr id="22" name="Freeform 22"/>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23" name="TextBox 23"/>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06</a:t>
              </a:r>
            </a:p>
          </p:txBody>
        </p:sp>
      </p:grpSp>
      <p:grpSp>
        <p:nvGrpSpPr>
          <p:cNvPr id="24" name="Group 24"/>
          <p:cNvGrpSpPr/>
          <p:nvPr/>
        </p:nvGrpSpPr>
        <p:grpSpPr>
          <a:xfrm>
            <a:off x="15011231" y="1028700"/>
            <a:ext cx="1652841" cy="1652841"/>
            <a:chOff x="0" y="0"/>
            <a:chExt cx="812800" cy="812800"/>
          </a:xfrm>
        </p:grpSpPr>
        <p:sp>
          <p:nvSpPr>
            <p:cNvPr id="25" name="Freeform 25"/>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30486C">
                <a:alpha val="29804"/>
              </a:srgbClr>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814124" y="816351"/>
            <a:ext cx="771724" cy="77172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30486C">
                  <a:alpha val="40000"/>
                </a:srgbClr>
              </a:solidFill>
              <a:prstDash val="solid"/>
              <a:miter/>
            </a:ln>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9552572" y="8164833"/>
            <a:ext cx="3744615" cy="374461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alpha val="19608"/>
              </a:srgbClr>
            </a:solidFill>
            <a:ln w="571500" cap="sq">
              <a:solidFill>
                <a:srgbClr val="30486C">
                  <a:alpha val="19608"/>
                </a:srgbClr>
              </a:solidFill>
              <a:prstDash val="solid"/>
              <a:miter/>
            </a:ln>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2645002" y="1623858"/>
            <a:ext cx="14091976" cy="86042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PassengerId :  ID unik setiap penumpang yang digunakan sebagai pengidentifikasi setiap penumpang dalam dataset.</a:t>
            </a:r>
          </a:p>
        </p:txBody>
      </p:sp>
      <p:sp>
        <p:nvSpPr>
          <p:cNvPr id="34" name="TextBox 34"/>
          <p:cNvSpPr txBox="1"/>
          <p:nvPr/>
        </p:nvSpPr>
        <p:spPr>
          <a:xfrm>
            <a:off x="2645002" y="2799700"/>
            <a:ext cx="14158424" cy="86042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Survived : Status kelangsungan hidup penumpang yang dikategorikan (0 = Tidak Selamat, 1 = Selamat). Variabel target yang digunakan untuk analisis dan prediksi.</a:t>
            </a:r>
          </a:p>
        </p:txBody>
      </p:sp>
      <p:sp>
        <p:nvSpPr>
          <p:cNvPr id="35" name="TextBox 35"/>
          <p:cNvSpPr txBox="1"/>
          <p:nvPr/>
        </p:nvSpPr>
        <p:spPr>
          <a:xfrm>
            <a:off x="2611778" y="3974450"/>
            <a:ext cx="14158424" cy="129857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Pclass : Kelas penumpang yang dikatehorikan (1 = Kelas atas, 2 = Kelas menengah, 3 = Kelas bawah). variabel yang menunjukkan status sosial-ekonomi penumpang, mempengaruhi akses ke fasilitas dan peluang kelangsungan hidup.</a:t>
            </a:r>
          </a:p>
        </p:txBody>
      </p:sp>
      <p:sp>
        <p:nvSpPr>
          <p:cNvPr id="36" name="TextBox 36"/>
          <p:cNvSpPr txBox="1"/>
          <p:nvPr/>
        </p:nvSpPr>
        <p:spPr>
          <a:xfrm>
            <a:off x="2645002" y="5587350"/>
            <a:ext cx="14158424" cy="129857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Name : Nama lengkap penumpang yang digunakan untuk mengidentifikasi penumpang dan menganalisis pola sosial (misalnya, gelar menunjukkan status sosial atau hubungan keluarga).</a:t>
            </a:r>
          </a:p>
        </p:txBody>
      </p:sp>
      <p:sp>
        <p:nvSpPr>
          <p:cNvPr id="37" name="TextBox 37"/>
          <p:cNvSpPr txBox="1"/>
          <p:nvPr/>
        </p:nvSpPr>
        <p:spPr>
          <a:xfrm>
            <a:off x="2645002" y="7200250"/>
            <a:ext cx="14158424" cy="129857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Sex : Jenis kelamin penumpang yang dikategorikan ( female = Perempuan, male = Laki-laki).variabel penting dalam kelangsungan hidup karena kebijakan penyelamatan yang memprioritaskan wanita dan anak-anak.</a:t>
            </a:r>
          </a:p>
        </p:txBody>
      </p:sp>
      <p:sp>
        <p:nvSpPr>
          <p:cNvPr id="38" name="TextBox 38"/>
          <p:cNvSpPr txBox="1"/>
          <p:nvPr/>
        </p:nvSpPr>
        <p:spPr>
          <a:xfrm>
            <a:off x="2645002" y="8813150"/>
            <a:ext cx="14158424" cy="86042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Age : Usia penumpang (tahun). variabel penting dalam kelangsungan hidup karena kebijakan penyelamatan yang memprioritaskan wanita dan anak-anak.</a:t>
            </a:r>
          </a:p>
        </p:txBody>
      </p:sp>
      <p:grpSp>
        <p:nvGrpSpPr>
          <p:cNvPr id="39" name="Group 39"/>
          <p:cNvGrpSpPr/>
          <p:nvPr/>
        </p:nvGrpSpPr>
        <p:grpSpPr>
          <a:xfrm>
            <a:off x="-627605" y="0"/>
            <a:ext cx="1694792" cy="10287000"/>
            <a:chOff x="0" y="0"/>
            <a:chExt cx="446365" cy="2709333"/>
          </a:xfrm>
        </p:grpSpPr>
        <p:sp>
          <p:nvSpPr>
            <p:cNvPr id="40" name="Freeform 40"/>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30486C"/>
            </a:solidFill>
          </p:spPr>
        </p:sp>
        <p:sp>
          <p:nvSpPr>
            <p:cNvPr id="41" name="TextBox 41"/>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694792" cy="10287000"/>
            <a:chOff x="0" y="0"/>
            <a:chExt cx="446365" cy="2709333"/>
          </a:xfrm>
        </p:grpSpPr>
        <p:sp>
          <p:nvSpPr>
            <p:cNvPr id="3" name="Freeform 3"/>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30486C"/>
            </a:solidFill>
          </p:spPr>
        </p:sp>
        <p:sp>
          <p:nvSpPr>
            <p:cNvPr id="4" name="TextBox 4"/>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673186" y="455458"/>
            <a:ext cx="8941628" cy="854075"/>
          </a:xfrm>
          <a:prstGeom prst="rect">
            <a:avLst/>
          </a:prstGeom>
        </p:spPr>
        <p:txBody>
          <a:bodyPr lIns="0" tIns="0" rIns="0" bIns="0" rtlCol="0" anchor="t">
            <a:spAutoFit/>
          </a:bodyPr>
          <a:lstStyle/>
          <a:p>
            <a:pPr algn="ctr">
              <a:lnSpc>
                <a:spcPts val="6999"/>
              </a:lnSpc>
            </a:pPr>
            <a:r>
              <a:rPr lang="en-US" sz="4999">
                <a:solidFill>
                  <a:srgbClr val="30486C"/>
                </a:solidFill>
                <a:latin typeface="Garet Bold"/>
                <a:ea typeface="Garet Bold"/>
                <a:cs typeface="Garet Bold"/>
                <a:sym typeface="Garet Bold"/>
              </a:rPr>
              <a:t>DESKRIPSI VARIABEL </a:t>
            </a:r>
          </a:p>
        </p:txBody>
      </p:sp>
      <p:grpSp>
        <p:nvGrpSpPr>
          <p:cNvPr id="6" name="Group 6"/>
          <p:cNvGrpSpPr/>
          <p:nvPr/>
        </p:nvGrpSpPr>
        <p:grpSpPr>
          <a:xfrm>
            <a:off x="1421605" y="1588074"/>
            <a:ext cx="969409" cy="969409"/>
            <a:chOff x="0" y="0"/>
            <a:chExt cx="812800" cy="812800"/>
          </a:xfrm>
        </p:grpSpPr>
        <p:sp>
          <p:nvSpPr>
            <p:cNvPr id="7" name="Freeform 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8" name="TextBox 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07</a:t>
              </a:r>
            </a:p>
          </p:txBody>
        </p:sp>
      </p:grpSp>
      <p:grpSp>
        <p:nvGrpSpPr>
          <p:cNvPr id="9" name="Group 9"/>
          <p:cNvGrpSpPr/>
          <p:nvPr/>
        </p:nvGrpSpPr>
        <p:grpSpPr>
          <a:xfrm>
            <a:off x="1477302" y="3242028"/>
            <a:ext cx="969409" cy="969409"/>
            <a:chOff x="0" y="0"/>
            <a:chExt cx="812800" cy="812800"/>
          </a:xfrm>
        </p:grpSpPr>
        <p:sp>
          <p:nvSpPr>
            <p:cNvPr id="10" name="Freeform 1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11" name="TextBox 1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08</a:t>
              </a:r>
            </a:p>
          </p:txBody>
        </p:sp>
      </p:grpSp>
      <p:grpSp>
        <p:nvGrpSpPr>
          <p:cNvPr id="12" name="Group 12"/>
          <p:cNvGrpSpPr/>
          <p:nvPr/>
        </p:nvGrpSpPr>
        <p:grpSpPr>
          <a:xfrm>
            <a:off x="1492670" y="4726045"/>
            <a:ext cx="969409" cy="969409"/>
            <a:chOff x="0" y="0"/>
            <a:chExt cx="812800" cy="812800"/>
          </a:xfrm>
        </p:grpSpPr>
        <p:sp>
          <p:nvSpPr>
            <p:cNvPr id="13" name="Freeform 1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14" name="TextBox 1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09</a:t>
              </a:r>
            </a:p>
          </p:txBody>
        </p:sp>
      </p:grpSp>
      <p:grpSp>
        <p:nvGrpSpPr>
          <p:cNvPr id="15" name="Group 15"/>
          <p:cNvGrpSpPr/>
          <p:nvPr/>
        </p:nvGrpSpPr>
        <p:grpSpPr>
          <a:xfrm>
            <a:off x="1477302" y="5981204"/>
            <a:ext cx="969409" cy="969409"/>
            <a:chOff x="0" y="0"/>
            <a:chExt cx="812800" cy="812800"/>
          </a:xfrm>
        </p:grpSpPr>
        <p:sp>
          <p:nvSpPr>
            <p:cNvPr id="16" name="Freeform 16"/>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17" name="TextBox 17"/>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10</a:t>
              </a:r>
            </a:p>
          </p:txBody>
        </p:sp>
      </p:grpSp>
      <p:grpSp>
        <p:nvGrpSpPr>
          <p:cNvPr id="18" name="Group 18"/>
          <p:cNvGrpSpPr/>
          <p:nvPr/>
        </p:nvGrpSpPr>
        <p:grpSpPr>
          <a:xfrm>
            <a:off x="1492670" y="7236363"/>
            <a:ext cx="969409" cy="969409"/>
            <a:chOff x="0" y="0"/>
            <a:chExt cx="812800" cy="812800"/>
          </a:xfrm>
        </p:grpSpPr>
        <p:sp>
          <p:nvSpPr>
            <p:cNvPr id="19" name="Freeform 19"/>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20" name="TextBox 20"/>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11</a:t>
              </a:r>
            </a:p>
          </p:txBody>
        </p:sp>
      </p:grpSp>
      <p:grpSp>
        <p:nvGrpSpPr>
          <p:cNvPr id="21" name="Group 21"/>
          <p:cNvGrpSpPr/>
          <p:nvPr/>
        </p:nvGrpSpPr>
        <p:grpSpPr>
          <a:xfrm>
            <a:off x="1492670" y="8567721"/>
            <a:ext cx="969409" cy="969409"/>
            <a:chOff x="0" y="0"/>
            <a:chExt cx="812800" cy="812800"/>
          </a:xfrm>
        </p:grpSpPr>
        <p:sp>
          <p:nvSpPr>
            <p:cNvPr id="22" name="Freeform 22"/>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0486C"/>
            </a:solidFill>
          </p:spPr>
        </p:sp>
        <p:sp>
          <p:nvSpPr>
            <p:cNvPr id="23" name="TextBox 23"/>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EAEAEB"/>
                  </a:solidFill>
                  <a:latin typeface="Garet Bold"/>
                  <a:ea typeface="Garet Bold"/>
                  <a:cs typeface="Garet Bold"/>
                  <a:sym typeface="Garet Bold"/>
                </a:rPr>
                <a:t>12</a:t>
              </a:r>
            </a:p>
          </p:txBody>
        </p:sp>
      </p:grpSp>
      <p:grpSp>
        <p:nvGrpSpPr>
          <p:cNvPr id="24" name="Group 24"/>
          <p:cNvGrpSpPr/>
          <p:nvPr/>
        </p:nvGrpSpPr>
        <p:grpSpPr>
          <a:xfrm>
            <a:off x="15011231" y="1028700"/>
            <a:ext cx="1652841" cy="1652841"/>
            <a:chOff x="0" y="0"/>
            <a:chExt cx="812800" cy="812800"/>
          </a:xfrm>
        </p:grpSpPr>
        <p:sp>
          <p:nvSpPr>
            <p:cNvPr id="25" name="Freeform 25"/>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30486C">
                <a:alpha val="29804"/>
              </a:srgbClr>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814124" y="816351"/>
            <a:ext cx="771724" cy="77172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30486C">
                  <a:alpha val="40000"/>
                </a:srgbClr>
              </a:solidFill>
              <a:prstDash val="solid"/>
              <a:miter/>
            </a:ln>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9552572" y="8164833"/>
            <a:ext cx="3744615" cy="374461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alpha val="19608"/>
              </a:srgbClr>
            </a:solidFill>
            <a:ln w="571500" cap="sq">
              <a:solidFill>
                <a:srgbClr val="30486C">
                  <a:alpha val="19608"/>
                </a:srgbClr>
              </a:solidFill>
              <a:prstDash val="solid"/>
              <a:miter/>
            </a:ln>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2694620" y="1540449"/>
            <a:ext cx="14091976" cy="129857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SibSp (Sibling/Spouses) :  Jumlah saudara atau pasangan yang berada yang dikapal. Variabel  yang digunakan untuk menganalisis hubungan keluarga dan kemungkinan kelangsungan hidup penumpang kapal.</a:t>
            </a:r>
          </a:p>
        </p:txBody>
      </p:sp>
      <p:sp>
        <p:nvSpPr>
          <p:cNvPr id="34" name="TextBox 34"/>
          <p:cNvSpPr txBox="1"/>
          <p:nvPr/>
        </p:nvSpPr>
        <p:spPr>
          <a:xfrm>
            <a:off x="2727844" y="3153350"/>
            <a:ext cx="14158424" cy="129857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Parch (Parent/Child) : Jumlah orang tua atau anak yang berada yang dikapal. ariabel yang digunakan untuk menganalisis hubungan keluarga dan kemungkinan kelangsungan hidup penumpang kapal.</a:t>
            </a:r>
          </a:p>
        </p:txBody>
      </p:sp>
      <p:sp>
        <p:nvSpPr>
          <p:cNvPr id="35" name="TextBox 35"/>
          <p:cNvSpPr txBox="1"/>
          <p:nvPr/>
        </p:nvSpPr>
        <p:spPr>
          <a:xfrm>
            <a:off x="2743439" y="4766250"/>
            <a:ext cx="14158424" cy="86042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Ticket : Nomot tiket penumpang kapal yang digunakan untuk mengidentifikasi penumpang yang kemungkinan bepergian bersama.</a:t>
            </a:r>
          </a:p>
        </p:txBody>
      </p:sp>
      <p:sp>
        <p:nvSpPr>
          <p:cNvPr id="36" name="TextBox 36"/>
          <p:cNvSpPr txBox="1"/>
          <p:nvPr/>
        </p:nvSpPr>
        <p:spPr>
          <a:xfrm>
            <a:off x="2765684" y="6011883"/>
            <a:ext cx="14158424" cy="86042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Fare : Biaya tiket yang dibayar penumpang. Variabel yang menunjukkan status sosial, berkorelasi dengan variabel “Pclass” kelas tiket.</a:t>
            </a:r>
          </a:p>
        </p:txBody>
      </p:sp>
      <p:sp>
        <p:nvSpPr>
          <p:cNvPr id="37" name="TextBox 37"/>
          <p:cNvSpPr txBox="1"/>
          <p:nvPr/>
        </p:nvSpPr>
        <p:spPr>
          <a:xfrm>
            <a:off x="2781477" y="7188738"/>
            <a:ext cx="14158424" cy="86042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Cabin : Nomor cabin penumpang. Variabel yang memberikan informasi tentang lokasi kabin di kapal dan digunakan untuk menganalisis peluang akses ke sekoci.</a:t>
            </a:r>
          </a:p>
        </p:txBody>
      </p:sp>
      <p:sp>
        <p:nvSpPr>
          <p:cNvPr id="38" name="TextBox 38"/>
          <p:cNvSpPr txBox="1"/>
          <p:nvPr/>
        </p:nvSpPr>
        <p:spPr>
          <a:xfrm>
            <a:off x="2789161" y="8520096"/>
            <a:ext cx="14158424" cy="1298575"/>
          </a:xfrm>
          <a:prstGeom prst="rect">
            <a:avLst/>
          </a:prstGeom>
        </p:spPr>
        <p:txBody>
          <a:bodyPr lIns="0" tIns="0" rIns="0" bIns="0" rtlCol="0" anchor="t">
            <a:spAutoFit/>
          </a:bodyPr>
          <a:lstStyle/>
          <a:p>
            <a:pPr algn="l">
              <a:lnSpc>
                <a:spcPts val="3499"/>
              </a:lnSpc>
            </a:pPr>
            <a:r>
              <a:rPr lang="en-US" sz="2499">
                <a:solidFill>
                  <a:srgbClr val="30486C"/>
                </a:solidFill>
                <a:latin typeface="Garet"/>
                <a:ea typeface="Garet"/>
                <a:cs typeface="Garet"/>
                <a:sym typeface="Garet"/>
              </a:rPr>
              <a:t>Embarked : Pelabuhan tempat penumpang naik ke kapal yang dikategorikan (C = Cherbourg, Q = Queenstown, S = Southampton).Variabel dapat digunakan untuk melihat pola penumpang berdasarkan titik keberangkatan.</a:t>
            </a:r>
          </a:p>
        </p:txBody>
      </p:sp>
      <p:grpSp>
        <p:nvGrpSpPr>
          <p:cNvPr id="39" name="Group 39"/>
          <p:cNvGrpSpPr/>
          <p:nvPr/>
        </p:nvGrpSpPr>
        <p:grpSpPr>
          <a:xfrm>
            <a:off x="-627605" y="0"/>
            <a:ext cx="1694792" cy="10287000"/>
            <a:chOff x="0" y="0"/>
            <a:chExt cx="446365" cy="2709333"/>
          </a:xfrm>
        </p:grpSpPr>
        <p:sp>
          <p:nvSpPr>
            <p:cNvPr id="40" name="Freeform 40"/>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30486C"/>
            </a:solidFill>
          </p:spPr>
        </p:sp>
        <p:sp>
          <p:nvSpPr>
            <p:cNvPr id="41" name="TextBox 41"/>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486C"/>
        </a:solidFill>
        <a:effectLst/>
      </p:bgPr>
    </p:bg>
    <p:spTree>
      <p:nvGrpSpPr>
        <p:cNvPr id="1" name=""/>
        <p:cNvGrpSpPr/>
        <p:nvPr/>
      </p:nvGrpSpPr>
      <p:grpSpPr>
        <a:xfrm>
          <a:off x="0" y="0"/>
          <a:ext cx="0" cy="0"/>
          <a:chOff x="0" y="0"/>
          <a:chExt cx="0" cy="0"/>
        </a:xfrm>
      </p:grpSpPr>
      <p:sp>
        <p:nvSpPr>
          <p:cNvPr id="2" name="TextBox 2"/>
          <p:cNvSpPr txBox="1"/>
          <p:nvPr/>
        </p:nvSpPr>
        <p:spPr>
          <a:xfrm>
            <a:off x="2347607" y="491654"/>
            <a:ext cx="13592786" cy="5626099"/>
          </a:xfrm>
          <a:prstGeom prst="rect">
            <a:avLst/>
          </a:prstGeom>
        </p:spPr>
        <p:txBody>
          <a:bodyPr lIns="0" tIns="0" rIns="0" bIns="0" rtlCol="0" anchor="t">
            <a:spAutoFit/>
          </a:bodyPr>
          <a:lstStyle/>
          <a:p>
            <a:pPr algn="ctr">
              <a:lnSpc>
                <a:spcPts val="11200"/>
              </a:lnSpc>
            </a:pPr>
            <a:r>
              <a:rPr lang="en-US" sz="8000">
                <a:solidFill>
                  <a:srgbClr val="EAEAEB"/>
                </a:solidFill>
                <a:latin typeface="Garet Bold"/>
                <a:ea typeface="Garet Bold"/>
                <a:cs typeface="Garet Bold"/>
                <a:sym typeface="Garet Bold"/>
              </a:rPr>
              <a:t>Karakteristik Penumpang Yang Selamat dibandingkan Yang Tidak Selamat?</a:t>
            </a:r>
          </a:p>
        </p:txBody>
      </p:sp>
      <p:sp>
        <p:nvSpPr>
          <p:cNvPr id="3" name="AutoShape 3"/>
          <p:cNvSpPr/>
          <p:nvPr/>
        </p:nvSpPr>
        <p:spPr>
          <a:xfrm>
            <a:off x="8445990" y="6608504"/>
            <a:ext cx="1396020" cy="0"/>
          </a:xfrm>
          <a:prstGeom prst="line">
            <a:avLst/>
          </a:prstGeom>
          <a:ln w="95250" cap="flat">
            <a:solidFill>
              <a:srgbClr val="FFFFFF"/>
            </a:solidFill>
            <a:prstDash val="solid"/>
            <a:headEnd type="none" w="sm" len="sm"/>
            <a:tailEnd type="none" w="sm" len="sm"/>
          </a:ln>
        </p:spPr>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55020" y="7356528"/>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964633" y="7011033"/>
            <a:ext cx="13754755" cy="2247267"/>
          </a:xfrm>
          <a:prstGeom prst="rect">
            <a:avLst/>
          </a:prstGeom>
        </p:spPr>
        <p:txBody>
          <a:bodyPr lIns="0" tIns="0" rIns="0" bIns="0" rtlCol="0" anchor="t">
            <a:spAutoFit/>
          </a:bodyPr>
          <a:lstStyle/>
          <a:p>
            <a:pPr marL="0" lvl="0" indent="0" algn="ctr">
              <a:lnSpc>
                <a:spcPts val="6199"/>
              </a:lnSpc>
            </a:pPr>
            <a:r>
              <a:rPr lang="en-US" sz="3099">
                <a:solidFill>
                  <a:srgbClr val="FFFFFF"/>
                </a:solidFill>
                <a:latin typeface="Open Sans"/>
                <a:ea typeface="Open Sans"/>
                <a:cs typeface="Open Sans"/>
                <a:sym typeface="Open Sans"/>
              </a:rPr>
              <a:t>Meskipun ada sedikit unsur keberuntungan yang terlibat dalam bertahan hidup, tampaknya beberapa kelompok orang memiliki kemungkinan lebih besar untuk bertahan hidup daripada yang lain.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0486C"/>
            </a:solidFill>
          </p:spPr>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94335" y="2435048"/>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30486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954971" y="8293335"/>
            <a:ext cx="3987330" cy="39873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AEB"/>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265031" y="1871214"/>
            <a:ext cx="6419043" cy="5114999"/>
          </a:xfrm>
          <a:custGeom>
            <a:avLst/>
            <a:gdLst/>
            <a:ahLst/>
            <a:cxnLst/>
            <a:rect l="l" t="t" r="r" b="b"/>
            <a:pathLst>
              <a:path w="6419043" h="5114999">
                <a:moveTo>
                  <a:pt x="0" y="0"/>
                </a:moveTo>
                <a:lnTo>
                  <a:pt x="6419042" y="0"/>
                </a:lnTo>
                <a:lnTo>
                  <a:pt x="6419042" y="5114999"/>
                </a:lnTo>
                <a:lnTo>
                  <a:pt x="0" y="5114999"/>
                </a:lnTo>
                <a:lnTo>
                  <a:pt x="0" y="0"/>
                </a:lnTo>
                <a:close/>
              </a:path>
            </a:pathLst>
          </a:custGeom>
          <a:blipFill>
            <a:blip r:embed="rId2"/>
            <a:stretch>
              <a:fillRect/>
            </a:stretch>
          </a:blipFill>
          <a:ln w="38100" cap="sq">
            <a:solidFill>
              <a:srgbClr val="000000"/>
            </a:solidFill>
            <a:prstDash val="solid"/>
            <a:miter/>
          </a:ln>
        </p:spPr>
      </p:sp>
      <p:sp>
        <p:nvSpPr>
          <p:cNvPr id="12" name="Freeform 12"/>
          <p:cNvSpPr/>
          <p:nvPr/>
        </p:nvSpPr>
        <p:spPr>
          <a:xfrm>
            <a:off x="9844116" y="1871214"/>
            <a:ext cx="6419043" cy="5114999"/>
          </a:xfrm>
          <a:custGeom>
            <a:avLst/>
            <a:gdLst/>
            <a:ahLst/>
            <a:cxnLst/>
            <a:rect l="l" t="t" r="r" b="b"/>
            <a:pathLst>
              <a:path w="6419043" h="5114999">
                <a:moveTo>
                  <a:pt x="0" y="0"/>
                </a:moveTo>
                <a:lnTo>
                  <a:pt x="6419043" y="0"/>
                </a:lnTo>
                <a:lnTo>
                  <a:pt x="6419043" y="5114999"/>
                </a:lnTo>
                <a:lnTo>
                  <a:pt x="0" y="5114999"/>
                </a:lnTo>
                <a:lnTo>
                  <a:pt x="0" y="0"/>
                </a:lnTo>
                <a:close/>
              </a:path>
            </a:pathLst>
          </a:custGeom>
          <a:blipFill>
            <a:blip r:embed="rId3"/>
            <a:stretch>
              <a:fillRect/>
            </a:stretch>
          </a:blipFill>
          <a:ln w="38100" cap="sq">
            <a:solidFill>
              <a:srgbClr val="000000"/>
            </a:solidFill>
            <a:prstDash val="solid"/>
            <a:miter/>
          </a:ln>
        </p:spPr>
      </p:sp>
      <p:sp>
        <p:nvSpPr>
          <p:cNvPr id="13" name="TextBox 13"/>
          <p:cNvSpPr txBox="1"/>
          <p:nvPr/>
        </p:nvSpPr>
        <p:spPr>
          <a:xfrm>
            <a:off x="768951" y="296934"/>
            <a:ext cx="12794642" cy="854076"/>
          </a:xfrm>
          <a:prstGeom prst="rect">
            <a:avLst/>
          </a:prstGeom>
        </p:spPr>
        <p:txBody>
          <a:bodyPr lIns="0" tIns="0" rIns="0" bIns="0" rtlCol="0" anchor="t">
            <a:spAutoFit/>
          </a:bodyPr>
          <a:lstStyle/>
          <a:p>
            <a:pPr algn="l">
              <a:lnSpc>
                <a:spcPts val="6999"/>
              </a:lnSpc>
            </a:pPr>
            <a:r>
              <a:rPr lang="en-US" sz="4999" spc="99">
                <a:solidFill>
                  <a:srgbClr val="EAEAEB"/>
                </a:solidFill>
                <a:latin typeface="Garet Bold"/>
                <a:ea typeface="Garet Bold"/>
                <a:cs typeface="Garet Bold"/>
                <a:sym typeface="Garet Bold"/>
              </a:rPr>
              <a:t>VISUALISASI DATA PASENGER CLASS</a:t>
            </a:r>
          </a:p>
        </p:txBody>
      </p:sp>
      <p:sp>
        <p:nvSpPr>
          <p:cNvPr id="14" name="TextBox 14"/>
          <p:cNvSpPr txBox="1"/>
          <p:nvPr/>
        </p:nvSpPr>
        <p:spPr>
          <a:xfrm>
            <a:off x="14516197" y="536647"/>
            <a:ext cx="2743103" cy="389255"/>
          </a:xfrm>
          <a:prstGeom prst="rect">
            <a:avLst/>
          </a:prstGeom>
        </p:spPr>
        <p:txBody>
          <a:bodyPr lIns="0" tIns="0" rIns="0" bIns="0" rtlCol="0" anchor="t">
            <a:spAutoFit/>
          </a:bodyPr>
          <a:lstStyle/>
          <a:p>
            <a:pPr algn="ctr">
              <a:lnSpc>
                <a:spcPts val="3220"/>
              </a:lnSpc>
            </a:pPr>
            <a:r>
              <a:rPr lang="en-US" sz="2300">
                <a:solidFill>
                  <a:srgbClr val="EAEAEB"/>
                </a:solidFill>
                <a:latin typeface="Garet Bold"/>
                <a:ea typeface="Garet Bold"/>
                <a:cs typeface="Garet Bold"/>
                <a:sym typeface="Garet Bold"/>
              </a:rPr>
              <a:t>Titanic</a:t>
            </a:r>
          </a:p>
        </p:txBody>
      </p:sp>
      <p:sp>
        <p:nvSpPr>
          <p:cNvPr id="15" name="TextBox 15"/>
          <p:cNvSpPr txBox="1"/>
          <p:nvPr/>
        </p:nvSpPr>
        <p:spPr>
          <a:xfrm>
            <a:off x="768951" y="7700300"/>
            <a:ext cx="16599195" cy="1847850"/>
          </a:xfrm>
          <a:prstGeom prst="rect">
            <a:avLst/>
          </a:prstGeom>
        </p:spPr>
        <p:txBody>
          <a:bodyPr lIns="0" tIns="0" rIns="0" bIns="0" rtlCol="0" anchor="t">
            <a:spAutoFit/>
          </a:bodyPr>
          <a:lstStyle/>
          <a:p>
            <a:pPr marL="0" lvl="0" indent="0" algn="just">
              <a:lnSpc>
                <a:spcPts val="3749"/>
              </a:lnSpc>
            </a:pPr>
            <a:r>
              <a:rPr lang="en-US" sz="2499">
                <a:solidFill>
                  <a:srgbClr val="000000"/>
                </a:solidFill>
                <a:latin typeface="Open Sans"/>
                <a:ea typeface="Open Sans"/>
                <a:cs typeface="Open Sans"/>
                <a:sym typeface="Open Sans"/>
              </a:rPr>
              <a:t>Kelas penumpang yang dikategorikan (1 = Kelas atas, 2 = Kelas menengah, 3 = Kelas bawah). Berdasarkan kelas sosial (Pclass) dapat dilihat pada </a:t>
            </a:r>
            <a:r>
              <a:rPr lang="en-US" sz="2499">
                <a:solidFill>
                  <a:srgbClr val="000000"/>
                </a:solidFill>
                <a:latin typeface="Open Sans Bold"/>
                <a:ea typeface="Open Sans Bold"/>
                <a:cs typeface="Open Sans Bold"/>
                <a:sym typeface="Open Sans Bold"/>
              </a:rPr>
              <a:t>diagram 1 </a:t>
            </a:r>
            <a:r>
              <a:rPr lang="en-US" sz="2499">
                <a:solidFill>
                  <a:srgbClr val="000000"/>
                </a:solidFill>
                <a:latin typeface="Open Sans"/>
                <a:ea typeface="Open Sans"/>
                <a:cs typeface="Open Sans"/>
                <a:sym typeface="Open Sans"/>
              </a:rPr>
              <a:t>penumpang paling banyak berasal dari </a:t>
            </a:r>
            <a:r>
              <a:rPr lang="en-US" sz="2499">
                <a:solidFill>
                  <a:srgbClr val="000000"/>
                </a:solidFill>
                <a:latin typeface="Open Sans Bold"/>
                <a:ea typeface="Open Sans Bold"/>
                <a:cs typeface="Open Sans Bold"/>
                <a:sym typeface="Open Sans Bold"/>
              </a:rPr>
              <a:t>kelas 3 atau kelas bawah</a:t>
            </a:r>
            <a:r>
              <a:rPr lang="en-US" sz="2499">
                <a:solidFill>
                  <a:srgbClr val="000000"/>
                </a:solidFill>
                <a:latin typeface="Open Sans"/>
                <a:ea typeface="Open Sans"/>
                <a:cs typeface="Open Sans"/>
                <a:sym typeface="Open Sans"/>
              </a:rPr>
              <a:t>, Namun pada </a:t>
            </a:r>
            <a:r>
              <a:rPr lang="en-US" sz="2499">
                <a:solidFill>
                  <a:srgbClr val="000000"/>
                </a:solidFill>
                <a:latin typeface="Open Sans Bold"/>
                <a:ea typeface="Open Sans Bold"/>
                <a:cs typeface="Open Sans Bold"/>
                <a:sym typeface="Open Sans Bold"/>
              </a:rPr>
              <a:t>diagram 2 </a:t>
            </a:r>
            <a:r>
              <a:rPr lang="en-US" sz="2499">
                <a:solidFill>
                  <a:srgbClr val="000000"/>
                </a:solidFill>
                <a:latin typeface="Open Sans"/>
                <a:ea typeface="Open Sans"/>
                <a:cs typeface="Open Sans"/>
                <a:sym typeface="Open Sans"/>
              </a:rPr>
              <a:t>penumpang paling banyak </a:t>
            </a:r>
            <a:r>
              <a:rPr lang="en-US" sz="2499">
                <a:solidFill>
                  <a:srgbClr val="000000"/>
                </a:solidFill>
                <a:latin typeface="Open Sans Bold"/>
                <a:ea typeface="Open Sans Bold"/>
                <a:cs typeface="Open Sans Bold"/>
                <a:sym typeface="Open Sans Bold"/>
              </a:rPr>
              <a:t>selamat (survived)</a:t>
            </a:r>
            <a:r>
              <a:rPr lang="en-US" sz="2499">
                <a:solidFill>
                  <a:srgbClr val="000000"/>
                </a:solidFill>
                <a:latin typeface="Open Sans"/>
                <a:ea typeface="Open Sans"/>
                <a:cs typeface="Open Sans"/>
                <a:sym typeface="Open Sans"/>
              </a:rPr>
              <a:t> berasal dari </a:t>
            </a:r>
            <a:r>
              <a:rPr lang="en-US" sz="2499">
                <a:solidFill>
                  <a:srgbClr val="000000"/>
                </a:solidFill>
                <a:latin typeface="Open Sans Bold"/>
                <a:ea typeface="Open Sans Bold"/>
                <a:cs typeface="Open Sans Bold"/>
                <a:sym typeface="Open Sans Bold"/>
              </a:rPr>
              <a:t>kelas atas</a:t>
            </a:r>
            <a:r>
              <a:rPr lang="en-US" sz="2499">
                <a:solidFill>
                  <a:srgbClr val="000000"/>
                </a:solidFill>
                <a:latin typeface="Open Sans"/>
                <a:ea typeface="Open Sans"/>
                <a:cs typeface="Open Sans"/>
                <a:sym typeface="Open Sans"/>
              </a:rPr>
              <a:t>. Dalam hal ini dapat disimpulkan bahwa </a:t>
            </a:r>
            <a:r>
              <a:rPr lang="en-US" sz="2499">
                <a:solidFill>
                  <a:srgbClr val="000000"/>
                </a:solidFill>
                <a:latin typeface="Open Sans Bold"/>
                <a:ea typeface="Open Sans Bold"/>
                <a:cs typeface="Open Sans Bold"/>
                <a:sym typeface="Open Sans Bold"/>
              </a:rPr>
              <a:t>kelas atas lebih diprioritaskan untuk diselamatkan</a:t>
            </a:r>
            <a:r>
              <a:rPr lang="en-US" sz="2499">
                <a:solidFill>
                  <a:srgbClr val="000000"/>
                </a:solidFill>
                <a:latin typeface="Open Sans"/>
                <a:ea typeface="Open Sans"/>
                <a:cs typeface="Open Sans"/>
                <a:sym typeface="Open Sans"/>
              </a:rPr>
              <a:t>.</a:t>
            </a:r>
          </a:p>
        </p:txBody>
      </p:sp>
      <p:sp>
        <p:nvSpPr>
          <p:cNvPr id="16" name="TextBox 16"/>
          <p:cNvSpPr txBox="1"/>
          <p:nvPr/>
        </p:nvSpPr>
        <p:spPr>
          <a:xfrm>
            <a:off x="1774695" y="7132029"/>
            <a:ext cx="7399715"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Ultra-Bold"/>
                <a:ea typeface="Garet Ultra-Bold"/>
                <a:cs typeface="Garet Ultra-Bold"/>
                <a:sym typeface="Garet Ultra-Bold"/>
              </a:rPr>
              <a:t>Diagram 1</a:t>
            </a:r>
          </a:p>
        </p:txBody>
      </p:sp>
      <p:sp>
        <p:nvSpPr>
          <p:cNvPr id="17" name="TextBox 17"/>
          <p:cNvSpPr txBox="1"/>
          <p:nvPr/>
        </p:nvSpPr>
        <p:spPr>
          <a:xfrm>
            <a:off x="9199792" y="7132029"/>
            <a:ext cx="7906692" cy="396240"/>
          </a:xfrm>
          <a:prstGeom prst="rect">
            <a:avLst/>
          </a:prstGeom>
        </p:spPr>
        <p:txBody>
          <a:bodyPr lIns="0" tIns="0" rIns="0" bIns="0" rtlCol="0" anchor="t">
            <a:spAutoFit/>
          </a:bodyPr>
          <a:lstStyle/>
          <a:p>
            <a:pPr algn="ctr">
              <a:lnSpc>
                <a:spcPts val="3359"/>
              </a:lnSpc>
            </a:pPr>
            <a:r>
              <a:rPr lang="en-US" sz="2400">
                <a:solidFill>
                  <a:srgbClr val="000000"/>
                </a:solidFill>
                <a:latin typeface="Garet Bold"/>
                <a:ea typeface="Garet Bold"/>
                <a:cs typeface="Garet Bold"/>
                <a:sym typeface="Garet Bold"/>
              </a:rPr>
              <a:t>Diagram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1388</Words>
  <Application>Microsoft Office PowerPoint</Application>
  <PresentationFormat>Custom</PresentationFormat>
  <Paragraphs>189</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Open Sans Bold</vt:lpstr>
      <vt:lpstr>Inter Bold</vt:lpstr>
      <vt:lpstr>Garet Ultra-Bold</vt:lpstr>
      <vt:lpstr>Arial</vt:lpstr>
      <vt:lpstr>Calibri</vt:lpstr>
      <vt:lpstr>Garet</vt:lpstr>
      <vt:lpstr>Open Sans</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Business Proposal Pitch Deck Presentation Design</dc:title>
  <cp:lastModifiedBy>LENOVO GAMING</cp:lastModifiedBy>
  <cp:revision>2</cp:revision>
  <dcterms:created xsi:type="dcterms:W3CDTF">2006-08-16T00:00:00Z</dcterms:created>
  <dcterms:modified xsi:type="dcterms:W3CDTF">2024-08-31T14:47:16Z</dcterms:modified>
  <dc:identifier>DAGPJmKYElY</dc:identifier>
</cp:coreProperties>
</file>